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58" r:id="rId3"/>
    <p:sldId id="274" r:id="rId4"/>
    <p:sldId id="259" r:id="rId5"/>
    <p:sldId id="260" r:id="rId6"/>
    <p:sldId id="304" r:id="rId7"/>
    <p:sldId id="305" r:id="rId8"/>
    <p:sldId id="306" r:id="rId9"/>
    <p:sldId id="307" r:id="rId10"/>
    <p:sldId id="261" r:id="rId11"/>
    <p:sldId id="262" r:id="rId12"/>
    <p:sldId id="279" r:id="rId13"/>
    <p:sldId id="280" r:id="rId14"/>
    <p:sldId id="288" r:id="rId15"/>
    <p:sldId id="281" r:id="rId16"/>
    <p:sldId id="283" r:id="rId17"/>
    <p:sldId id="284" r:id="rId18"/>
    <p:sldId id="263" r:id="rId19"/>
    <p:sldId id="264" r:id="rId20"/>
    <p:sldId id="276" r:id="rId21"/>
    <p:sldId id="287" r:id="rId22"/>
    <p:sldId id="277" r:id="rId23"/>
    <p:sldId id="286" r:id="rId24"/>
    <p:sldId id="265" r:id="rId25"/>
    <p:sldId id="292" r:id="rId26"/>
    <p:sldId id="296" r:id="rId27"/>
    <p:sldId id="293" r:id="rId28"/>
    <p:sldId id="294" r:id="rId29"/>
    <p:sldId id="289" r:id="rId30"/>
    <p:sldId id="300" r:id="rId31"/>
    <p:sldId id="295" r:id="rId32"/>
    <p:sldId id="298" r:id="rId33"/>
    <p:sldId id="297" r:id="rId34"/>
    <p:sldId id="299" r:id="rId35"/>
    <p:sldId id="301" r:id="rId36"/>
    <p:sldId id="302" r:id="rId37"/>
    <p:sldId id="303" r:id="rId38"/>
    <p:sldId id="272" r:id="rId39"/>
    <p:sldId id="273" r:id="rId40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61EB92-90DE-4BF2-B683-4D26BD730128}" type="datetimeFigureOut">
              <a:rPr lang="hu-HU"/>
              <a:pPr/>
              <a:t>2019.11.28.</a:t>
            </a:fld>
            <a:endParaRPr lang="hu-H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DFC5BD-36DC-4F00-BA99-7B98820D57B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598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FC5BD-36DC-4F00-BA99-7B98820D57BF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67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E2799-C8A4-4EE5-B1F0-7EDF2137DD2B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9990-9A24-4321-B2C6-911FDD7AFE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F35A-14FD-4DC1-BBF7-C1AAEFE4C6B6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EF5D-C812-481B-A0B0-D299C4CE87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89D7-0B45-427B-884B-0B0FA1DE5751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2D5A-3779-47FC-9FB9-92ABC127F6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2375"/>
              </a:lnSpc>
            </a:pPr>
            <a:r>
              <a:rPr spc="-5" dirty="0"/>
              <a:t>Gazdaságpolitika</a:t>
            </a:r>
            <a:r>
              <a:rPr spc="-100" dirty="0"/>
              <a:t> </a:t>
            </a:r>
            <a:r>
              <a:rPr spc="-20" dirty="0"/>
              <a:t>Tanszék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5619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364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19C6-FC5B-4D9B-88A0-F8CFBBE07F69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A5B8-1359-4AB3-8796-52F4066DCB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F2C3-490F-4E4A-BA46-B5362F24579C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BB0C-7AD0-4B3E-854C-56E9F7AB21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4D3E-DDB5-4C69-93E7-65A2A4725050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6FC38-72F3-487D-A58A-8FB57C857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8F2D-0714-42BF-BE4C-8808AEDB0B10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4F707-5C8A-4105-8074-E7C5FE70A9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09223-A4E5-4EE8-8EDE-E699B08AC7B4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CA4E-04F3-4C7D-88A2-D6A8B17F17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CD365-1202-4E9B-82D0-FA05551B6F27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9F02-1768-40CB-A7DF-E7244EFA57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E814-1AC5-4B96-86B7-175A98C04A26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B24D-48B4-4BF8-A608-BB77BD755E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C3E3-5FD6-4AC9-A3A5-31E23F40B60D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0818-C93D-488E-B93D-E763814D02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F8FF5D-B53F-4749-9FB3-765C37AB29F8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1B117C-A268-4CDE-B6F7-46077B24B5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dirty="0" smtClean="0"/>
              <a:t>Gazdaságpolitika</a:t>
            </a:r>
            <a:br>
              <a:rPr lang="hu-HU" sz="3600" dirty="0" smtClean="0"/>
            </a:br>
            <a:r>
              <a:rPr lang="hu-HU" sz="3600" dirty="0" smtClean="0"/>
              <a:t>15. </a:t>
            </a:r>
            <a:r>
              <a:rPr lang="hu-HU" sz="3600" dirty="0" err="1" smtClean="0"/>
              <a:t>ea</a:t>
            </a:r>
            <a:r>
              <a:rPr lang="hu-HU" sz="3600" dirty="0" smtClean="0"/>
              <a:t>.</a:t>
            </a:r>
            <a:br>
              <a:rPr lang="hu-HU" sz="3600" dirty="0" smtClean="0"/>
            </a:br>
            <a:endParaRPr lang="hu-HU" sz="3600" dirty="0" smtClean="0"/>
          </a:p>
        </p:txBody>
      </p:sp>
      <p:sp>
        <p:nvSpPr>
          <p:cNvPr id="14339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800" b="1" dirty="0" smtClean="0"/>
              <a:t>Válság és válságkezelés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52128"/>
          </a:xfrm>
        </p:spPr>
        <p:txBody>
          <a:bodyPr/>
          <a:lstStyle/>
          <a:p>
            <a:r>
              <a:rPr lang="hu-HU" sz="3200" dirty="0" smtClean="0"/>
              <a:t>A pénzügyi szabályozás fellazulása: a </a:t>
            </a:r>
            <a:r>
              <a:rPr lang="hu-HU" sz="3200" dirty="0"/>
              <a:t>banki </a:t>
            </a:r>
            <a:r>
              <a:rPr lang="hu-HU" sz="3200" dirty="0" smtClean="0"/>
              <a:t>dereguláció, kockázatok növekedése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800" dirty="0"/>
              <a:t>A  </a:t>
            </a:r>
            <a:r>
              <a:rPr lang="hu-HU" sz="2800" dirty="0" smtClean="0"/>
              <a:t>kereskedelmi banki és befektetési banki funkció elkülönülésének megszüntetése </a:t>
            </a:r>
            <a:r>
              <a:rPr lang="hu-HU" sz="2800" dirty="0" err="1" smtClean="0"/>
              <a:t>Glass</a:t>
            </a:r>
            <a:r>
              <a:rPr lang="hu-HU" sz="2800" dirty="0" smtClean="0"/>
              <a:t> </a:t>
            </a:r>
            <a:r>
              <a:rPr lang="hu-HU" sz="2800" dirty="0" err="1" smtClean="0"/>
              <a:t>Steagall</a:t>
            </a:r>
            <a:r>
              <a:rPr lang="hu-HU" sz="2800" dirty="0" smtClean="0"/>
              <a:t> tv. </a:t>
            </a:r>
            <a:r>
              <a:rPr lang="hu-HU" sz="2800" dirty="0"/>
              <a:t>e</a:t>
            </a:r>
            <a:r>
              <a:rPr lang="hu-HU" sz="2800" dirty="0" smtClean="0"/>
              <a:t>ltörlése (1999)</a:t>
            </a:r>
          </a:p>
          <a:p>
            <a:r>
              <a:rPr lang="hu-HU" sz="2800" dirty="0" smtClean="0"/>
              <a:t>A bankok értékpapírosították a rosszhiteleiket és eladták őket</a:t>
            </a:r>
          </a:p>
          <a:p>
            <a:r>
              <a:rPr lang="hu-HU" sz="2800" dirty="0" smtClean="0"/>
              <a:t>„</a:t>
            </a:r>
            <a:r>
              <a:rPr lang="hu-HU" sz="2800" dirty="0" err="1" smtClean="0"/>
              <a:t>Árnyékbankrendszer</a:t>
            </a:r>
            <a:r>
              <a:rPr lang="hu-HU" sz="2800" dirty="0" smtClean="0"/>
              <a:t>” jött létre, ezek többnyire maguknak a bankoknak a leányai</a:t>
            </a:r>
          </a:p>
          <a:p>
            <a:r>
              <a:rPr lang="hu-HU" sz="2800" dirty="0" smtClean="0"/>
              <a:t>Ezek </a:t>
            </a:r>
            <a:r>
              <a:rPr lang="hu-HU" sz="2800" dirty="0"/>
              <a:t>kevés saját </a:t>
            </a:r>
            <a:r>
              <a:rPr lang="hu-HU" sz="2800" dirty="0" smtClean="0"/>
              <a:t>tőkével, </a:t>
            </a:r>
            <a:r>
              <a:rPr lang="hu-HU" sz="2800" dirty="0"/>
              <a:t>rövid lejáratú forrásokból finanszírozták a hosszú lejáratú hitelekre épülő kötvényeket.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sz="2800" dirty="0" smtClean="0"/>
              <a:t>túlzott tőkeáttétel, komplex (egzotikus) pénzügyi termékek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03519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/>
              <a:t>KIRÁLY–NAGY–SZABÓ: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b="1" dirty="0"/>
              <a:t>Egy különleges eseménysorozat </a:t>
            </a:r>
            <a:r>
              <a:rPr lang="hu-HU" sz="3200" b="1" dirty="0" smtClean="0"/>
              <a:t>elemzése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2400" b="1" dirty="0" smtClean="0"/>
              <a:t>Közgazdasági  </a:t>
            </a:r>
            <a:r>
              <a:rPr lang="hu-HU" sz="2400" b="1" dirty="0"/>
              <a:t>Szemle,  LV.  évf.,  2008.  július–augusztus 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„A </a:t>
            </a:r>
            <a:r>
              <a:rPr lang="hu-HU" sz="2800" dirty="0"/>
              <a:t>válság kirobbanásához </a:t>
            </a:r>
            <a:r>
              <a:rPr lang="hu-HU" sz="2800" dirty="0" smtClean="0"/>
              <a:t>főként </a:t>
            </a:r>
            <a:r>
              <a:rPr lang="hu-HU" sz="2800" dirty="0"/>
              <a:t>a tartósan alacsony </a:t>
            </a:r>
            <a:r>
              <a:rPr lang="hu-HU" sz="2800" dirty="0" smtClean="0"/>
              <a:t>globális</a:t>
            </a:r>
            <a:r>
              <a:rPr lang="hu-HU" sz="2800" dirty="0"/>
              <a:t> </a:t>
            </a:r>
            <a:r>
              <a:rPr lang="hu-HU" sz="2800" dirty="0" smtClean="0"/>
              <a:t>kamatkörnyezet </a:t>
            </a:r>
            <a:r>
              <a:rPr lang="hu-HU" sz="2800" dirty="0"/>
              <a:t>és a globalizáció miatt kialakuló </a:t>
            </a:r>
            <a:r>
              <a:rPr lang="hu-HU" sz="2800" dirty="0" smtClean="0"/>
              <a:t>világméretű </a:t>
            </a:r>
            <a:r>
              <a:rPr lang="hu-HU" sz="2800" dirty="0"/>
              <a:t>pénzügyi  </a:t>
            </a:r>
            <a:r>
              <a:rPr lang="hu-HU" sz="2800" dirty="0" smtClean="0"/>
              <a:t>egyensúlytalanságok </a:t>
            </a:r>
            <a:r>
              <a:rPr lang="hu-HU" sz="2800" dirty="0"/>
              <a:t>vezettek. A válság </a:t>
            </a:r>
            <a:r>
              <a:rPr lang="hu-HU" sz="2800" dirty="0" smtClean="0"/>
              <a:t>jelentős </a:t>
            </a:r>
            <a:r>
              <a:rPr lang="hu-HU" sz="2800" dirty="0"/>
              <a:t>méretét a gyors </a:t>
            </a:r>
            <a:r>
              <a:rPr lang="hu-HU" sz="2800" dirty="0" smtClean="0"/>
              <a:t>lakásár infláció </a:t>
            </a:r>
            <a:r>
              <a:rPr lang="hu-HU" sz="2800" dirty="0"/>
              <a:t>és a </a:t>
            </a:r>
            <a:r>
              <a:rPr lang="hu-HU" sz="2800" dirty="0" smtClean="0"/>
              <a:t>pénzügyi</a:t>
            </a:r>
            <a:r>
              <a:rPr lang="hu-HU" sz="2800" dirty="0"/>
              <a:t> </a:t>
            </a:r>
            <a:r>
              <a:rPr lang="hu-HU" sz="2800" dirty="0" smtClean="0"/>
              <a:t>eszközök </a:t>
            </a:r>
            <a:r>
              <a:rPr lang="hu-HU" sz="2800" dirty="0"/>
              <a:t>áremelkedésének a </a:t>
            </a:r>
            <a:r>
              <a:rPr lang="hu-HU" sz="2800" dirty="0" smtClean="0"/>
              <a:t>másodrendű jelzáloghitelek </a:t>
            </a:r>
            <a:r>
              <a:rPr lang="hu-HU" sz="2800" dirty="0"/>
              <a:t>értékpapírosítása (a </a:t>
            </a:r>
            <a:r>
              <a:rPr lang="hu-HU" sz="2800" dirty="0" smtClean="0"/>
              <a:t>keletkeztető </a:t>
            </a:r>
            <a:r>
              <a:rPr lang="hu-HU" sz="2800" dirty="0"/>
              <a:t>és szétosztó modell) miatti összekapcsolódása, valamint a buborékok </a:t>
            </a:r>
            <a:r>
              <a:rPr lang="hu-HU" sz="2800" dirty="0" smtClean="0"/>
              <a:t>kipukkanása </a:t>
            </a:r>
            <a:r>
              <a:rPr lang="hu-HU" sz="2800" dirty="0"/>
              <a:t>okozta. A válság terjedése pedig a </a:t>
            </a:r>
            <a:r>
              <a:rPr lang="hu-HU" sz="2800" dirty="0" smtClean="0"/>
              <a:t>jelentős </a:t>
            </a:r>
            <a:r>
              <a:rPr lang="hu-HU" sz="2800" dirty="0"/>
              <a:t>pénzügyi integráció </a:t>
            </a:r>
            <a:r>
              <a:rPr lang="hu-HU" sz="2800" dirty="0" smtClean="0"/>
              <a:t>következménye.”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687627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hu-HU" sz="3600" dirty="0" smtClean="0"/>
              <a:t>A </a:t>
            </a:r>
            <a:r>
              <a:rPr lang="hu-HU" sz="3600" dirty="0"/>
              <a:t>keletkeztető és szétosztó </a:t>
            </a:r>
            <a:r>
              <a:rPr lang="hu-HU" sz="3600" dirty="0" smtClean="0"/>
              <a:t>modell (OAD)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hu-HU" sz="2800" dirty="0"/>
              <a:t>Ez </a:t>
            </a:r>
            <a:r>
              <a:rPr lang="hu-HU" sz="2800" dirty="0" smtClean="0"/>
              <a:t>a hitelfelvevők </a:t>
            </a:r>
            <a:r>
              <a:rPr lang="hu-HU" sz="2800" dirty="0"/>
              <a:t>és a </a:t>
            </a:r>
            <a:r>
              <a:rPr lang="hu-HU" sz="2800" dirty="0" smtClean="0"/>
              <a:t>végső </a:t>
            </a:r>
            <a:r>
              <a:rPr lang="hu-HU" sz="2800" dirty="0"/>
              <a:t>hitelnyújtók, a </a:t>
            </a:r>
            <a:r>
              <a:rPr lang="hu-HU" sz="2800" dirty="0" smtClean="0"/>
              <a:t>kötvénybefektetők </a:t>
            </a:r>
            <a:r>
              <a:rPr lang="hu-HU" sz="2800" dirty="0"/>
              <a:t>összekapcsolását biztosító értékpapírosításra alapozva </a:t>
            </a:r>
            <a:r>
              <a:rPr lang="hu-HU" sz="2800" dirty="0" smtClean="0"/>
              <a:t>működik már régen!</a:t>
            </a:r>
          </a:p>
          <a:p>
            <a:r>
              <a:rPr lang="hu-HU" sz="2800" dirty="0" smtClean="0"/>
              <a:t>Így a bank </a:t>
            </a:r>
            <a:r>
              <a:rPr lang="hu-HU" sz="2800" dirty="0"/>
              <a:t>jelzáloghitel-portfóliójából a </a:t>
            </a:r>
            <a:r>
              <a:rPr lang="hu-HU" sz="2800" dirty="0" smtClean="0"/>
              <a:t>befektetők számára piac- </a:t>
            </a:r>
            <a:r>
              <a:rPr lang="hu-HU" sz="2800" dirty="0"/>
              <a:t>és forgalomképes kötvény </a:t>
            </a:r>
            <a:r>
              <a:rPr lang="hu-HU" sz="2800" dirty="0" smtClean="0"/>
              <a:t>keletkezik.</a:t>
            </a:r>
            <a:endParaRPr lang="hu-HU" sz="2800" dirty="0"/>
          </a:p>
          <a:p>
            <a:r>
              <a:rPr lang="hu-HU" sz="2800" dirty="0" smtClean="0"/>
              <a:t>Mindenki jól jár: csökken </a:t>
            </a:r>
            <a:r>
              <a:rPr lang="hu-HU" sz="2800" dirty="0"/>
              <a:t>a hitelek </a:t>
            </a:r>
            <a:r>
              <a:rPr lang="hu-HU" sz="2800" dirty="0" smtClean="0"/>
              <a:t>kockázata, likviditást </a:t>
            </a:r>
            <a:r>
              <a:rPr lang="hu-HU" sz="2800" dirty="0"/>
              <a:t>biztosít a </a:t>
            </a:r>
            <a:r>
              <a:rPr lang="hu-HU" sz="2800" dirty="0" smtClean="0"/>
              <a:t>jelzáloghitelezőknek</a:t>
            </a:r>
            <a:r>
              <a:rPr lang="hu-HU" sz="2800" dirty="0"/>
              <a:t>, </a:t>
            </a:r>
            <a:r>
              <a:rPr lang="hu-HU" sz="2800" dirty="0" smtClean="0"/>
              <a:t>díjbevételt </a:t>
            </a:r>
            <a:r>
              <a:rPr lang="hu-HU" sz="2800" dirty="0"/>
              <a:t>generál az értékpapírosítónak, és befektetési termékválasztékot garantál az </a:t>
            </a:r>
            <a:r>
              <a:rPr lang="hu-HU" sz="2800" dirty="0" smtClean="0"/>
              <a:t>intézményi  </a:t>
            </a:r>
            <a:r>
              <a:rPr lang="hu-HU" sz="2800" dirty="0"/>
              <a:t>és  </a:t>
            </a:r>
            <a:r>
              <a:rPr lang="hu-HU" sz="2800" dirty="0" smtClean="0"/>
              <a:t>magánbefektetőknek</a:t>
            </a:r>
            <a:r>
              <a:rPr lang="hu-HU" sz="2800" dirty="0"/>
              <a:t>.  Ezáltal  szétteríti  a  kockázatokat  azon  piaci </a:t>
            </a:r>
            <a:r>
              <a:rPr lang="hu-HU" sz="2800" dirty="0" smtClean="0"/>
              <a:t>szereplőkhöz, akik a </a:t>
            </a:r>
            <a:r>
              <a:rPr lang="hu-HU" sz="2800" dirty="0"/>
              <a:t>kockázatokat ténylegesen vállalják.</a:t>
            </a:r>
          </a:p>
        </p:txBody>
      </p:sp>
    </p:spTree>
    <p:extLst>
      <p:ext uri="{BB962C8B-B14F-4D97-AF65-F5344CB8AC3E}">
        <p14:creationId xmlns:p14="http://schemas.microsoft.com/office/powerpoint/2010/main" val="884137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probléma: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800" dirty="0" smtClean="0"/>
              <a:t>A másodrendű </a:t>
            </a:r>
            <a:r>
              <a:rPr lang="hu-HU" sz="2800" dirty="0" err="1" smtClean="0"/>
              <a:t>subprime</a:t>
            </a:r>
            <a:r>
              <a:rPr lang="hu-HU" sz="2800" dirty="0" smtClean="0"/>
              <a:t> piac!</a:t>
            </a:r>
          </a:p>
          <a:p>
            <a:r>
              <a:rPr lang="hu-HU" sz="2800" dirty="0" smtClean="0"/>
              <a:t>Ezen hitelek volumene 1994 és 2000 között megötszöröződött, 2001 és 2007 között meghatszorozódott</a:t>
            </a:r>
          </a:p>
          <a:p>
            <a:r>
              <a:rPr lang="hu-HU" sz="2800" dirty="0" smtClean="0"/>
              <a:t>2001-ben a másodrendű jelzáloghitelek a teljes jelzáloghitel-állomány 5 százalékát adták, 2007-re több, mint 15 százalék, 2007 végén az amerikai háztartásoknak 13 000 milliárd dollár hitele volt (a GDP több mint 100 százaléka), amiből 10 000 milliárd dollár jelzáloghitel. Ezen belül 1400-1500 milliárd a másodrendű, ebből 1000- 1100 milliárd értékpapír.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103545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905" y="429955"/>
            <a:ext cx="5153681" cy="639808"/>
          </a:xfrm>
          <a:prstGeom prst="rect">
            <a:avLst/>
          </a:prstGeom>
        </p:spPr>
        <p:txBody>
          <a:bodyPr vert="horz" wrap="square" lIns="0" tIns="814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8145" marR="3258" indent="4887">
              <a:spcBef>
                <a:spcPts val="64"/>
              </a:spcBef>
            </a:pPr>
            <a:r>
              <a:rPr sz="2052" dirty="0"/>
              <a:t>A </a:t>
            </a:r>
            <a:r>
              <a:rPr sz="2052" spc="-6" dirty="0"/>
              <a:t>jelzálog </a:t>
            </a:r>
            <a:r>
              <a:rPr sz="2052" spc="-19" dirty="0"/>
              <a:t>fedezetű kötvények </a:t>
            </a:r>
            <a:r>
              <a:rPr sz="2052" dirty="0"/>
              <a:t>és az </a:t>
            </a:r>
            <a:r>
              <a:rPr sz="2052" spc="-3" dirty="0"/>
              <a:t>állampapírok  piacon </a:t>
            </a:r>
            <a:r>
              <a:rPr sz="2052" spc="-6" dirty="0"/>
              <a:t>lévő </a:t>
            </a:r>
            <a:r>
              <a:rPr sz="2052" spc="-10" dirty="0"/>
              <a:t>állománya </a:t>
            </a:r>
            <a:r>
              <a:rPr sz="2052" dirty="0"/>
              <a:t>az </a:t>
            </a:r>
            <a:r>
              <a:rPr sz="2052" spc="-3" dirty="0"/>
              <a:t>USA-ban </a:t>
            </a:r>
            <a:r>
              <a:rPr sz="2052" spc="-6" dirty="0"/>
              <a:t>(milliárd</a:t>
            </a:r>
            <a:r>
              <a:rPr sz="2052" spc="35" dirty="0"/>
              <a:t> </a:t>
            </a:r>
            <a:r>
              <a:rPr sz="2052" spc="-3" dirty="0"/>
              <a:t>USD)</a:t>
            </a:r>
            <a:endParaRPr sz="2052" dirty="0"/>
          </a:p>
        </p:txBody>
      </p:sp>
      <p:sp>
        <p:nvSpPr>
          <p:cNvPr id="3" name="object 3"/>
          <p:cNvSpPr/>
          <p:nvPr/>
        </p:nvSpPr>
        <p:spPr>
          <a:xfrm>
            <a:off x="6490206" y="2117020"/>
            <a:ext cx="27693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64124" y="2117020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37063" y="2117020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10980" y="2117020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84898" y="2117020"/>
            <a:ext cx="90001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58815" y="2117020"/>
            <a:ext cx="90001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48040" y="2117020"/>
            <a:ext cx="3474611" cy="0"/>
          </a:xfrm>
          <a:custGeom>
            <a:avLst/>
            <a:gdLst/>
            <a:ahLst/>
            <a:cxnLst/>
            <a:rect l="l" t="t" r="r" b="b"/>
            <a:pathLst>
              <a:path w="5417820">
                <a:moveTo>
                  <a:pt x="0" y="0"/>
                </a:moveTo>
                <a:lnTo>
                  <a:pt x="5417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54043" y="1728997"/>
            <a:ext cx="6353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48040" y="1728997"/>
            <a:ext cx="4070003" cy="0"/>
          </a:xfrm>
          <a:custGeom>
            <a:avLst/>
            <a:gdLst/>
            <a:ahLst/>
            <a:cxnLst/>
            <a:rect l="l" t="t" r="r" b="b"/>
            <a:pathLst>
              <a:path w="6346190">
                <a:moveTo>
                  <a:pt x="0" y="0"/>
                </a:moveTo>
                <a:lnTo>
                  <a:pt x="634593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 flipV="1">
            <a:off x="2348040" y="1179216"/>
            <a:ext cx="4142166" cy="161759"/>
          </a:xfrm>
          <a:custGeom>
            <a:avLst/>
            <a:gdLst/>
            <a:ahLst/>
            <a:cxnLst/>
            <a:rect l="l" t="t" r="r" b="b"/>
            <a:pathLst>
              <a:path w="6501765">
                <a:moveTo>
                  <a:pt x="0" y="0"/>
                </a:moveTo>
                <a:lnTo>
                  <a:pt x="650138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56736" y="2262651"/>
            <a:ext cx="0" cy="160454"/>
          </a:xfrm>
          <a:custGeom>
            <a:avLst/>
            <a:gdLst/>
            <a:ahLst/>
            <a:cxnLst/>
            <a:rect l="l" t="t" r="r" b="b"/>
            <a:pathLst>
              <a:path h="250189">
                <a:moveTo>
                  <a:pt x="0" y="0"/>
                </a:moveTo>
                <a:lnTo>
                  <a:pt x="0" y="249936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83795" y="1951842"/>
            <a:ext cx="0" cy="471182"/>
          </a:xfrm>
          <a:custGeom>
            <a:avLst/>
            <a:gdLst/>
            <a:ahLst/>
            <a:cxnLst/>
            <a:rect l="l" t="t" r="r" b="b"/>
            <a:pathLst>
              <a:path h="734695">
                <a:moveTo>
                  <a:pt x="0" y="0"/>
                </a:moveTo>
                <a:lnTo>
                  <a:pt x="0" y="734568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09878" y="1742681"/>
            <a:ext cx="0" cy="680506"/>
          </a:xfrm>
          <a:custGeom>
            <a:avLst/>
            <a:gdLst/>
            <a:ahLst/>
            <a:cxnLst/>
            <a:rect l="l" t="t" r="r" b="b"/>
            <a:pathLst>
              <a:path h="1061085">
                <a:moveTo>
                  <a:pt x="0" y="0"/>
                </a:moveTo>
                <a:lnTo>
                  <a:pt x="0" y="1060704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35962" y="1550135"/>
            <a:ext cx="0" cy="873133"/>
          </a:xfrm>
          <a:custGeom>
            <a:avLst/>
            <a:gdLst/>
            <a:ahLst/>
            <a:cxnLst/>
            <a:rect l="l" t="t" r="r" b="b"/>
            <a:pathLst>
              <a:path h="1361439">
                <a:moveTo>
                  <a:pt x="0" y="0"/>
                </a:moveTo>
                <a:lnTo>
                  <a:pt x="0" y="1360932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13673" y="2294905"/>
            <a:ext cx="0" cy="128282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40733" y="2086721"/>
            <a:ext cx="0" cy="336384"/>
          </a:xfrm>
          <a:custGeom>
            <a:avLst/>
            <a:gdLst/>
            <a:ahLst/>
            <a:cxnLst/>
            <a:rect l="l" t="t" r="r" b="b"/>
            <a:pathLst>
              <a:path h="524510">
                <a:moveTo>
                  <a:pt x="0" y="0"/>
                </a:moveTo>
                <a:lnTo>
                  <a:pt x="0" y="524256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66816" y="2040784"/>
            <a:ext cx="0" cy="382403"/>
          </a:xfrm>
          <a:custGeom>
            <a:avLst/>
            <a:gdLst/>
            <a:ahLst/>
            <a:cxnLst/>
            <a:rect l="l" t="t" r="r" b="b"/>
            <a:pathLst>
              <a:path h="596264">
                <a:moveTo>
                  <a:pt x="0" y="0"/>
                </a:moveTo>
                <a:lnTo>
                  <a:pt x="0" y="595884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92899" y="2019281"/>
            <a:ext cx="0" cy="403987"/>
          </a:xfrm>
          <a:custGeom>
            <a:avLst/>
            <a:gdLst/>
            <a:ahLst/>
            <a:cxnLst/>
            <a:rect l="l" t="t" r="r" b="b"/>
            <a:pathLst>
              <a:path h="629920">
                <a:moveTo>
                  <a:pt x="0" y="0"/>
                </a:moveTo>
                <a:lnTo>
                  <a:pt x="0" y="629412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19470" y="2025146"/>
            <a:ext cx="0" cy="397878"/>
          </a:xfrm>
          <a:custGeom>
            <a:avLst/>
            <a:gdLst/>
            <a:ahLst/>
            <a:cxnLst/>
            <a:rect l="l" t="t" r="r" b="b"/>
            <a:pathLst>
              <a:path h="620395">
                <a:moveTo>
                  <a:pt x="0" y="0"/>
                </a:moveTo>
                <a:lnTo>
                  <a:pt x="0" y="620268"/>
                </a:lnTo>
              </a:path>
            </a:pathLst>
          </a:custGeom>
          <a:ln w="5486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46042" y="2051535"/>
            <a:ext cx="0" cy="371407"/>
          </a:xfrm>
          <a:custGeom>
            <a:avLst/>
            <a:gdLst/>
            <a:ahLst/>
            <a:cxnLst/>
            <a:rect l="l" t="t" r="r" b="b"/>
            <a:pathLst>
              <a:path h="579120">
                <a:moveTo>
                  <a:pt x="0" y="0"/>
                </a:moveTo>
                <a:lnTo>
                  <a:pt x="0" y="579120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72125" y="2084767"/>
            <a:ext cx="0" cy="338420"/>
          </a:xfrm>
          <a:custGeom>
            <a:avLst/>
            <a:gdLst/>
            <a:ahLst/>
            <a:cxnLst/>
            <a:rect l="l" t="t" r="r" b="b"/>
            <a:pathLst>
              <a:path h="527685">
                <a:moveTo>
                  <a:pt x="0" y="0"/>
                </a:moveTo>
                <a:lnTo>
                  <a:pt x="0" y="527304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48040" y="1340975"/>
            <a:ext cx="0" cy="1082049"/>
          </a:xfrm>
          <a:custGeom>
            <a:avLst/>
            <a:gdLst/>
            <a:ahLst/>
            <a:cxnLst/>
            <a:rect l="l" t="t" r="r" b="b"/>
            <a:pathLst>
              <a:path h="1687195">
                <a:moveTo>
                  <a:pt x="0" y="0"/>
                </a:moveTo>
                <a:lnTo>
                  <a:pt x="0" y="1687068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21651" y="2117020"/>
            <a:ext cx="26471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21651" y="1728997"/>
            <a:ext cx="26471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21651" y="1340975"/>
            <a:ext cx="26471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019317" y="2051209"/>
            <a:ext cx="259822" cy="106430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 marL="8145">
              <a:spcBef>
                <a:spcPts val="61"/>
              </a:spcBef>
            </a:pPr>
            <a:r>
              <a:rPr sz="641" spc="-3" dirty="0">
                <a:latin typeface="Calibri"/>
                <a:cs typeface="Calibri"/>
              </a:rPr>
              <a:t>8</a:t>
            </a:r>
            <a:r>
              <a:rPr sz="641" spc="-71" dirty="0">
                <a:latin typeface="Calibri"/>
                <a:cs typeface="Calibri"/>
              </a:rPr>
              <a:t> </a:t>
            </a:r>
            <a:r>
              <a:rPr sz="641" spc="-3" dirty="0">
                <a:latin typeface="Calibri"/>
                <a:cs typeface="Calibri"/>
              </a:rPr>
              <a:t>000,0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78267" y="1662209"/>
            <a:ext cx="300954" cy="106430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 marL="8145">
              <a:spcBef>
                <a:spcPts val="61"/>
              </a:spcBef>
            </a:pPr>
            <a:r>
              <a:rPr sz="641" spc="-3" dirty="0">
                <a:latin typeface="Calibri"/>
                <a:cs typeface="Calibri"/>
              </a:rPr>
              <a:t>10</a:t>
            </a:r>
            <a:r>
              <a:rPr sz="641" spc="-71" dirty="0">
                <a:latin typeface="Calibri"/>
                <a:cs typeface="Calibri"/>
              </a:rPr>
              <a:t> </a:t>
            </a:r>
            <a:r>
              <a:rPr sz="641" spc="-3" dirty="0">
                <a:latin typeface="Calibri"/>
                <a:cs typeface="Calibri"/>
              </a:rPr>
              <a:t>000,0</a:t>
            </a:r>
            <a:endParaRPr sz="641" dirty="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78267" y="1274187"/>
            <a:ext cx="300954" cy="106430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 marL="8145">
              <a:spcBef>
                <a:spcPts val="61"/>
              </a:spcBef>
            </a:pPr>
            <a:r>
              <a:rPr sz="641" spc="-3" dirty="0">
                <a:latin typeface="Calibri"/>
                <a:cs typeface="Calibri"/>
              </a:rPr>
              <a:t>12</a:t>
            </a:r>
            <a:r>
              <a:rPr sz="641" spc="-71" dirty="0">
                <a:latin typeface="Calibri"/>
                <a:cs typeface="Calibri"/>
              </a:rPr>
              <a:t> </a:t>
            </a:r>
            <a:r>
              <a:rPr sz="641" spc="-3" dirty="0">
                <a:latin typeface="Calibri"/>
                <a:cs typeface="Calibri"/>
              </a:rPr>
              <a:t>000,0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490206" y="3282065"/>
            <a:ext cx="27693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64124" y="3282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37063" y="3282065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110980" y="3282065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84898" y="3282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58815" y="3282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31754" y="3282065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05672" y="3282065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79588" y="3282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353505" y="3282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26446" y="3282065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00362" y="3282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74279" y="3282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47219" y="3282065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21137" y="3282065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95053" y="3282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468970" y="3282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41910" y="3282065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15827" y="3282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89744" y="3282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27498" y="3282065"/>
            <a:ext cx="90001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800437" y="3282065"/>
            <a:ext cx="91223" cy="0"/>
          </a:xfrm>
          <a:custGeom>
            <a:avLst/>
            <a:gdLst/>
            <a:ahLst/>
            <a:cxnLst/>
            <a:rect l="l" t="t" r="r" b="b"/>
            <a:pathLst>
              <a:path w="142239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674355" y="3282065"/>
            <a:ext cx="90001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48040" y="3282065"/>
            <a:ext cx="1290151" cy="0"/>
          </a:xfrm>
          <a:custGeom>
            <a:avLst/>
            <a:gdLst/>
            <a:ahLst/>
            <a:cxnLst/>
            <a:rect l="l" t="t" r="r" b="b"/>
            <a:pathLst>
              <a:path w="2011679">
                <a:moveTo>
                  <a:pt x="0" y="0"/>
                </a:moveTo>
                <a:lnTo>
                  <a:pt x="201167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490206" y="2893065"/>
            <a:ext cx="27693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64124" y="2893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237063" y="2893065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110980" y="2893065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984898" y="2893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858815" y="2893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731754" y="2893065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05672" y="2893065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79588" y="2893065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353505" y="2893065"/>
            <a:ext cx="90001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226445" y="2893065"/>
            <a:ext cx="91223" cy="0"/>
          </a:xfrm>
          <a:custGeom>
            <a:avLst/>
            <a:gdLst/>
            <a:ahLst/>
            <a:cxnLst/>
            <a:rect l="l" t="t" r="r" b="b"/>
            <a:pathLst>
              <a:path w="142240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00362" y="2893065"/>
            <a:ext cx="90001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48039" y="2893065"/>
            <a:ext cx="2716322" cy="0"/>
          </a:xfrm>
          <a:custGeom>
            <a:avLst/>
            <a:gdLst/>
            <a:ahLst/>
            <a:cxnLst/>
            <a:rect l="l" t="t" r="r" b="b"/>
            <a:pathLst>
              <a:path w="4235450">
                <a:moveTo>
                  <a:pt x="0" y="0"/>
                </a:moveTo>
                <a:lnTo>
                  <a:pt x="423519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490206" y="2505043"/>
            <a:ext cx="27693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364124" y="2505043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237063" y="2505043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110980" y="2505043"/>
            <a:ext cx="54978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984898" y="2505043"/>
            <a:ext cx="53756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858815" y="2505043"/>
            <a:ext cx="90001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731754" y="2505043"/>
            <a:ext cx="91223" cy="0"/>
          </a:xfrm>
          <a:custGeom>
            <a:avLst/>
            <a:gdLst/>
            <a:ahLst/>
            <a:cxnLst/>
            <a:rect l="l" t="t" r="r" b="b"/>
            <a:pathLst>
              <a:path w="142240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605672" y="2505043"/>
            <a:ext cx="90001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20667" y="1274187"/>
            <a:ext cx="3221712" cy="0"/>
          </a:xfrm>
          <a:custGeom>
            <a:avLst/>
            <a:gdLst/>
            <a:ahLst/>
            <a:cxnLst/>
            <a:rect l="l" t="t" r="r" b="b"/>
            <a:pathLst>
              <a:path w="5023484">
                <a:moveTo>
                  <a:pt x="0" y="0"/>
                </a:moveTo>
                <a:lnTo>
                  <a:pt x="502310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392511" y="3548893"/>
            <a:ext cx="0" cy="121359"/>
          </a:xfrm>
          <a:custGeom>
            <a:avLst/>
            <a:gdLst/>
            <a:ahLst/>
            <a:cxnLst/>
            <a:rect l="l" t="t" r="r" b="b"/>
            <a:pathLst>
              <a:path h="189229">
                <a:moveTo>
                  <a:pt x="0" y="0"/>
                </a:moveTo>
                <a:lnTo>
                  <a:pt x="0" y="188975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519571" y="3530323"/>
            <a:ext cx="0" cy="140092"/>
          </a:xfrm>
          <a:custGeom>
            <a:avLst/>
            <a:gdLst/>
            <a:ahLst/>
            <a:cxnLst/>
            <a:rect l="l" t="t" r="r" b="b"/>
            <a:pathLst>
              <a:path h="218439">
                <a:moveTo>
                  <a:pt x="0" y="0"/>
                </a:moveTo>
                <a:lnTo>
                  <a:pt x="0" y="217931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45655" y="3499045"/>
            <a:ext cx="0" cy="171043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699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71737" y="3465814"/>
            <a:ext cx="0" cy="204437"/>
          </a:xfrm>
          <a:custGeom>
            <a:avLst/>
            <a:gdLst/>
            <a:ahLst/>
            <a:cxnLst/>
            <a:rect l="l" t="t" r="r" b="b"/>
            <a:pathLst>
              <a:path h="318770">
                <a:moveTo>
                  <a:pt x="0" y="0"/>
                </a:moveTo>
                <a:lnTo>
                  <a:pt x="0" y="318515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897820" y="3427696"/>
            <a:ext cx="0" cy="242718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024881" y="3390556"/>
            <a:ext cx="0" cy="279777"/>
          </a:xfrm>
          <a:custGeom>
            <a:avLst/>
            <a:gdLst/>
            <a:ahLst/>
            <a:cxnLst/>
            <a:rect l="l" t="t" r="r" b="b"/>
            <a:pathLst>
              <a:path h="436245">
                <a:moveTo>
                  <a:pt x="0" y="0"/>
                </a:moveTo>
                <a:lnTo>
                  <a:pt x="0" y="435863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150964" y="3355370"/>
            <a:ext cx="0" cy="314800"/>
          </a:xfrm>
          <a:custGeom>
            <a:avLst/>
            <a:gdLst/>
            <a:ahLst/>
            <a:cxnLst/>
            <a:rect l="l" t="t" r="r" b="b"/>
            <a:pathLst>
              <a:path h="490854">
                <a:moveTo>
                  <a:pt x="0" y="0"/>
                </a:moveTo>
                <a:lnTo>
                  <a:pt x="0" y="490727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77047" y="3334845"/>
            <a:ext cx="0" cy="33557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403618" y="3316275"/>
            <a:ext cx="0" cy="353896"/>
          </a:xfrm>
          <a:custGeom>
            <a:avLst/>
            <a:gdLst/>
            <a:ahLst/>
            <a:cxnLst/>
            <a:rect l="l" t="t" r="r" b="b"/>
            <a:pathLst>
              <a:path h="551814">
                <a:moveTo>
                  <a:pt x="0" y="0"/>
                </a:moveTo>
                <a:lnTo>
                  <a:pt x="0" y="551687"/>
                </a:lnTo>
              </a:path>
            </a:pathLst>
          </a:custGeom>
          <a:ln w="54863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530189" y="3291840"/>
            <a:ext cx="0" cy="378330"/>
          </a:xfrm>
          <a:custGeom>
            <a:avLst/>
            <a:gdLst/>
            <a:ahLst/>
            <a:cxnLst/>
            <a:rect l="l" t="t" r="r" b="b"/>
            <a:pathLst>
              <a:path h="589914">
                <a:moveTo>
                  <a:pt x="0" y="0"/>
                </a:moveTo>
                <a:lnTo>
                  <a:pt x="0" y="589787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656273" y="3243948"/>
            <a:ext cx="0" cy="426385"/>
          </a:xfrm>
          <a:custGeom>
            <a:avLst/>
            <a:gdLst/>
            <a:ahLst/>
            <a:cxnLst/>
            <a:rect l="l" t="t" r="r" b="b"/>
            <a:pathLst>
              <a:path h="664845">
                <a:moveTo>
                  <a:pt x="0" y="0"/>
                </a:moveTo>
                <a:lnTo>
                  <a:pt x="0" y="664463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782355" y="3190192"/>
            <a:ext cx="0" cy="480141"/>
          </a:xfrm>
          <a:custGeom>
            <a:avLst/>
            <a:gdLst/>
            <a:ahLst/>
            <a:cxnLst/>
            <a:rect l="l" t="t" r="r" b="b"/>
            <a:pathLst>
              <a:path h="748664">
                <a:moveTo>
                  <a:pt x="0" y="0"/>
                </a:moveTo>
                <a:lnTo>
                  <a:pt x="0" y="748283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909416" y="3135458"/>
            <a:ext cx="0" cy="534712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7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035499" y="3089520"/>
            <a:ext cx="0" cy="580731"/>
          </a:xfrm>
          <a:custGeom>
            <a:avLst/>
            <a:gdLst/>
            <a:ahLst/>
            <a:cxnLst/>
            <a:rect l="l" t="t" r="r" b="b"/>
            <a:pathLst>
              <a:path h="905510">
                <a:moveTo>
                  <a:pt x="0" y="0"/>
                </a:moveTo>
                <a:lnTo>
                  <a:pt x="0" y="905255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161581" y="3063131"/>
            <a:ext cx="0" cy="607202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287664" y="3027945"/>
            <a:ext cx="0" cy="642224"/>
          </a:xfrm>
          <a:custGeom>
            <a:avLst/>
            <a:gdLst/>
            <a:ahLst/>
            <a:cxnLst/>
            <a:rect l="l" t="t" r="r" b="b"/>
            <a:pathLst>
              <a:path h="1001395">
                <a:moveTo>
                  <a:pt x="0" y="0"/>
                </a:moveTo>
                <a:lnTo>
                  <a:pt x="0" y="1001267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414725" y="2998624"/>
            <a:ext cx="0" cy="671546"/>
          </a:xfrm>
          <a:custGeom>
            <a:avLst/>
            <a:gdLst/>
            <a:ahLst/>
            <a:cxnLst/>
            <a:rect l="l" t="t" r="r" b="b"/>
            <a:pathLst>
              <a:path h="1047114">
                <a:moveTo>
                  <a:pt x="0" y="0"/>
                </a:moveTo>
                <a:lnTo>
                  <a:pt x="0" y="1046987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540808" y="2998624"/>
            <a:ext cx="0" cy="671546"/>
          </a:xfrm>
          <a:custGeom>
            <a:avLst/>
            <a:gdLst/>
            <a:ahLst/>
            <a:cxnLst/>
            <a:rect l="l" t="t" r="r" b="b"/>
            <a:pathLst>
              <a:path h="1047114">
                <a:moveTo>
                  <a:pt x="0" y="0"/>
                </a:moveTo>
                <a:lnTo>
                  <a:pt x="0" y="1046987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666891" y="3018171"/>
            <a:ext cx="0" cy="651999"/>
          </a:xfrm>
          <a:custGeom>
            <a:avLst/>
            <a:gdLst/>
            <a:ahLst/>
            <a:cxnLst/>
            <a:rect l="l" t="t" r="r" b="b"/>
            <a:pathLst>
              <a:path h="1016635">
                <a:moveTo>
                  <a:pt x="0" y="0"/>
                </a:moveTo>
                <a:lnTo>
                  <a:pt x="0" y="1016507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793952" y="3035765"/>
            <a:ext cx="0" cy="634487"/>
          </a:xfrm>
          <a:custGeom>
            <a:avLst/>
            <a:gdLst/>
            <a:ahLst/>
            <a:cxnLst/>
            <a:rect l="l" t="t" r="r" b="b"/>
            <a:pathLst>
              <a:path h="989329">
                <a:moveTo>
                  <a:pt x="0" y="0"/>
                </a:moveTo>
                <a:lnTo>
                  <a:pt x="0" y="989075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920034" y="3097339"/>
            <a:ext cx="0" cy="572993"/>
          </a:xfrm>
          <a:custGeom>
            <a:avLst/>
            <a:gdLst/>
            <a:ahLst/>
            <a:cxnLst/>
            <a:rect l="l" t="t" r="r" b="b"/>
            <a:pathLst>
              <a:path h="893445">
                <a:moveTo>
                  <a:pt x="0" y="0"/>
                </a:moveTo>
                <a:lnTo>
                  <a:pt x="0" y="893063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046117" y="3093430"/>
            <a:ext cx="0" cy="576658"/>
          </a:xfrm>
          <a:custGeom>
            <a:avLst/>
            <a:gdLst/>
            <a:ahLst/>
            <a:cxnLst/>
            <a:rect l="l" t="t" r="r" b="b"/>
            <a:pathLst>
              <a:path h="899160">
                <a:moveTo>
                  <a:pt x="0" y="0"/>
                </a:moveTo>
                <a:lnTo>
                  <a:pt x="0" y="899159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72200" y="3047494"/>
            <a:ext cx="0" cy="622677"/>
          </a:xfrm>
          <a:custGeom>
            <a:avLst/>
            <a:gdLst/>
            <a:ahLst/>
            <a:cxnLst/>
            <a:rect l="l" t="t" r="r" b="b"/>
            <a:pathLst>
              <a:path h="970914">
                <a:moveTo>
                  <a:pt x="0" y="0"/>
                </a:moveTo>
                <a:lnTo>
                  <a:pt x="0" y="970787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299260" y="2976143"/>
            <a:ext cx="0" cy="693945"/>
          </a:xfrm>
          <a:custGeom>
            <a:avLst/>
            <a:gdLst/>
            <a:ahLst/>
            <a:cxnLst/>
            <a:rect l="l" t="t" r="r" b="b"/>
            <a:pathLst>
              <a:path h="1082039">
                <a:moveTo>
                  <a:pt x="0" y="0"/>
                </a:moveTo>
                <a:lnTo>
                  <a:pt x="0" y="1082039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25343" y="2904794"/>
            <a:ext cx="0" cy="765620"/>
          </a:xfrm>
          <a:custGeom>
            <a:avLst/>
            <a:gdLst/>
            <a:ahLst/>
            <a:cxnLst/>
            <a:rect l="l" t="t" r="r" b="b"/>
            <a:pathLst>
              <a:path h="1193800">
                <a:moveTo>
                  <a:pt x="0" y="0"/>
                </a:moveTo>
                <a:lnTo>
                  <a:pt x="0" y="1193291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51426" y="2860812"/>
            <a:ext cx="0" cy="809602"/>
          </a:xfrm>
          <a:custGeom>
            <a:avLst/>
            <a:gdLst/>
            <a:ahLst/>
            <a:cxnLst/>
            <a:rect l="l" t="t" r="r" b="b"/>
            <a:pathLst>
              <a:path h="1262379">
                <a:moveTo>
                  <a:pt x="0" y="0"/>
                </a:moveTo>
                <a:lnTo>
                  <a:pt x="0" y="1261871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677998" y="2830513"/>
            <a:ext cx="0" cy="839738"/>
          </a:xfrm>
          <a:custGeom>
            <a:avLst/>
            <a:gdLst/>
            <a:ahLst/>
            <a:cxnLst/>
            <a:rect l="l" t="t" r="r" b="b"/>
            <a:pathLst>
              <a:path h="1309370">
                <a:moveTo>
                  <a:pt x="0" y="0"/>
                </a:moveTo>
                <a:lnTo>
                  <a:pt x="0" y="1309115"/>
                </a:lnTo>
              </a:path>
            </a:pathLst>
          </a:custGeom>
          <a:ln w="54863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04569" y="2793372"/>
            <a:ext cx="0" cy="876798"/>
          </a:xfrm>
          <a:custGeom>
            <a:avLst/>
            <a:gdLst/>
            <a:ahLst/>
            <a:cxnLst/>
            <a:rect l="l" t="t" r="r" b="b"/>
            <a:pathLst>
              <a:path h="1367154">
                <a:moveTo>
                  <a:pt x="0" y="0"/>
                </a:moveTo>
                <a:lnTo>
                  <a:pt x="0" y="1367027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30652" y="2549025"/>
            <a:ext cx="0" cy="1121145"/>
          </a:xfrm>
          <a:custGeom>
            <a:avLst/>
            <a:gdLst/>
            <a:ahLst/>
            <a:cxnLst/>
            <a:rect l="l" t="t" r="r" b="b"/>
            <a:pathLst>
              <a:path h="1748154">
                <a:moveTo>
                  <a:pt x="0" y="0"/>
                </a:moveTo>
                <a:lnTo>
                  <a:pt x="0" y="1748027"/>
                </a:lnTo>
              </a:path>
            </a:pathLst>
          </a:custGeom>
          <a:ln w="56387">
            <a:solidFill>
              <a:srgbClr val="006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038654" y="2422943"/>
            <a:ext cx="36245" cy="1247390"/>
          </a:xfrm>
          <a:custGeom>
            <a:avLst/>
            <a:gdLst/>
            <a:ahLst/>
            <a:cxnLst/>
            <a:rect l="l" t="t" r="r" b="b"/>
            <a:pathLst>
              <a:path w="56515" h="1945004">
                <a:moveTo>
                  <a:pt x="0" y="1944623"/>
                </a:moveTo>
                <a:lnTo>
                  <a:pt x="56387" y="1944623"/>
                </a:lnTo>
                <a:lnTo>
                  <a:pt x="56387" y="0"/>
                </a:lnTo>
                <a:lnTo>
                  <a:pt x="0" y="0"/>
                </a:lnTo>
                <a:lnTo>
                  <a:pt x="0" y="1944623"/>
                </a:lnTo>
                <a:close/>
              </a:path>
            </a:pathLst>
          </a:custGeom>
          <a:solidFill>
            <a:srgbClr val="006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165715" y="2422943"/>
            <a:ext cx="36245" cy="1247390"/>
          </a:xfrm>
          <a:custGeom>
            <a:avLst/>
            <a:gdLst/>
            <a:ahLst/>
            <a:cxnLst/>
            <a:rect l="l" t="t" r="r" b="b"/>
            <a:pathLst>
              <a:path w="56515" h="1945004">
                <a:moveTo>
                  <a:pt x="0" y="1944623"/>
                </a:moveTo>
                <a:lnTo>
                  <a:pt x="56387" y="1944623"/>
                </a:lnTo>
                <a:lnTo>
                  <a:pt x="56387" y="0"/>
                </a:lnTo>
                <a:lnTo>
                  <a:pt x="0" y="0"/>
                </a:lnTo>
                <a:lnTo>
                  <a:pt x="0" y="1944623"/>
                </a:lnTo>
                <a:close/>
              </a:path>
            </a:pathLst>
          </a:custGeom>
          <a:solidFill>
            <a:srgbClr val="006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291797" y="2422943"/>
            <a:ext cx="36245" cy="1247390"/>
          </a:xfrm>
          <a:custGeom>
            <a:avLst/>
            <a:gdLst/>
            <a:ahLst/>
            <a:cxnLst/>
            <a:rect l="l" t="t" r="r" b="b"/>
            <a:pathLst>
              <a:path w="56515" h="1945004">
                <a:moveTo>
                  <a:pt x="0" y="1944623"/>
                </a:moveTo>
                <a:lnTo>
                  <a:pt x="56387" y="1944623"/>
                </a:lnTo>
                <a:lnTo>
                  <a:pt x="56387" y="0"/>
                </a:lnTo>
                <a:lnTo>
                  <a:pt x="0" y="0"/>
                </a:lnTo>
                <a:lnTo>
                  <a:pt x="0" y="1944623"/>
                </a:lnTo>
                <a:close/>
              </a:path>
            </a:pathLst>
          </a:custGeom>
          <a:solidFill>
            <a:srgbClr val="006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417880" y="2422943"/>
            <a:ext cx="36245" cy="1247390"/>
          </a:xfrm>
          <a:custGeom>
            <a:avLst/>
            <a:gdLst/>
            <a:ahLst/>
            <a:cxnLst/>
            <a:rect l="l" t="t" r="r" b="b"/>
            <a:pathLst>
              <a:path w="56515" h="1945004">
                <a:moveTo>
                  <a:pt x="0" y="1944623"/>
                </a:moveTo>
                <a:lnTo>
                  <a:pt x="56387" y="1944623"/>
                </a:lnTo>
                <a:lnTo>
                  <a:pt x="56387" y="0"/>
                </a:lnTo>
                <a:lnTo>
                  <a:pt x="0" y="0"/>
                </a:lnTo>
                <a:lnTo>
                  <a:pt x="0" y="1944623"/>
                </a:lnTo>
                <a:close/>
              </a:path>
            </a:pathLst>
          </a:custGeom>
          <a:solidFill>
            <a:srgbClr val="006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410593" y="3659337"/>
            <a:ext cx="3624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3352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537652" y="3657871"/>
            <a:ext cx="35430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63736" y="3652985"/>
            <a:ext cx="3624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5333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807901" y="3623174"/>
            <a:ext cx="0" cy="4724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933984" y="3614377"/>
            <a:ext cx="0" cy="55793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7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061044" y="3592875"/>
            <a:ext cx="0" cy="77376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395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187127" y="3562575"/>
            <a:ext cx="0" cy="107513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39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313210" y="3533254"/>
            <a:ext cx="0" cy="136834"/>
          </a:xfrm>
          <a:custGeom>
            <a:avLst/>
            <a:gdLst/>
            <a:ahLst/>
            <a:cxnLst/>
            <a:rect l="l" t="t" r="r" b="b"/>
            <a:pathLst>
              <a:path h="213360">
                <a:moveTo>
                  <a:pt x="0" y="0"/>
                </a:moveTo>
                <a:lnTo>
                  <a:pt x="0" y="213359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439292" y="3511753"/>
            <a:ext cx="0" cy="158418"/>
          </a:xfrm>
          <a:custGeom>
            <a:avLst/>
            <a:gdLst/>
            <a:ahLst/>
            <a:cxnLst/>
            <a:rect l="l" t="t" r="r" b="b"/>
            <a:pathLst>
              <a:path h="247014">
                <a:moveTo>
                  <a:pt x="0" y="0"/>
                </a:moveTo>
                <a:lnTo>
                  <a:pt x="0" y="246887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566353" y="3470701"/>
            <a:ext cx="0" cy="1995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0895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692436" y="3421832"/>
            <a:ext cx="0" cy="248419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0"/>
                </a:moveTo>
                <a:lnTo>
                  <a:pt x="0" y="387095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818519" y="3358302"/>
            <a:ext cx="0" cy="31194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155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945091" y="3292817"/>
            <a:ext cx="0" cy="377516"/>
          </a:xfrm>
          <a:custGeom>
            <a:avLst/>
            <a:gdLst/>
            <a:ahLst/>
            <a:cxnLst/>
            <a:rect l="l" t="t" r="r" b="b"/>
            <a:pathLst>
              <a:path h="588645">
                <a:moveTo>
                  <a:pt x="0" y="0"/>
                </a:moveTo>
                <a:lnTo>
                  <a:pt x="0" y="588263"/>
                </a:lnTo>
              </a:path>
            </a:pathLst>
          </a:custGeom>
          <a:ln w="5486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071662" y="3251766"/>
            <a:ext cx="0" cy="418648"/>
          </a:xfrm>
          <a:custGeom>
            <a:avLst/>
            <a:gdLst/>
            <a:ahLst/>
            <a:cxnLst/>
            <a:rect l="l" t="t" r="r" b="b"/>
            <a:pathLst>
              <a:path h="652779">
                <a:moveTo>
                  <a:pt x="0" y="0"/>
                </a:moveTo>
                <a:lnTo>
                  <a:pt x="0" y="652271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197745" y="3228310"/>
            <a:ext cx="0" cy="441860"/>
          </a:xfrm>
          <a:custGeom>
            <a:avLst/>
            <a:gdLst/>
            <a:ahLst/>
            <a:cxnLst/>
            <a:rect l="l" t="t" r="r" b="b"/>
            <a:pathLst>
              <a:path h="688975">
                <a:moveTo>
                  <a:pt x="0" y="0"/>
                </a:moveTo>
                <a:lnTo>
                  <a:pt x="0" y="688847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323828" y="3213649"/>
            <a:ext cx="0" cy="456521"/>
          </a:xfrm>
          <a:custGeom>
            <a:avLst/>
            <a:gdLst/>
            <a:ahLst/>
            <a:cxnLst/>
            <a:rect l="l" t="t" r="r" b="b"/>
            <a:pathLst>
              <a:path h="711835">
                <a:moveTo>
                  <a:pt x="0" y="0"/>
                </a:moveTo>
                <a:lnTo>
                  <a:pt x="0" y="711707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450889" y="3187259"/>
            <a:ext cx="0" cy="482992"/>
          </a:xfrm>
          <a:custGeom>
            <a:avLst/>
            <a:gdLst/>
            <a:ahLst/>
            <a:cxnLst/>
            <a:rect l="l" t="t" r="r" b="b"/>
            <a:pathLst>
              <a:path h="753110">
                <a:moveTo>
                  <a:pt x="0" y="0"/>
                </a:moveTo>
                <a:lnTo>
                  <a:pt x="0" y="752855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576971" y="3150119"/>
            <a:ext cx="0" cy="520051"/>
          </a:xfrm>
          <a:custGeom>
            <a:avLst/>
            <a:gdLst/>
            <a:ahLst/>
            <a:cxnLst/>
            <a:rect l="l" t="t" r="r" b="b"/>
            <a:pathLst>
              <a:path h="810895">
                <a:moveTo>
                  <a:pt x="0" y="0"/>
                </a:moveTo>
                <a:lnTo>
                  <a:pt x="0" y="810767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703054" y="3096363"/>
            <a:ext cx="0" cy="573808"/>
          </a:xfrm>
          <a:custGeom>
            <a:avLst/>
            <a:gdLst/>
            <a:ahLst/>
            <a:cxnLst/>
            <a:rect l="l" t="t" r="r" b="b"/>
            <a:pathLst>
              <a:path h="894714">
                <a:moveTo>
                  <a:pt x="0" y="0"/>
                </a:moveTo>
                <a:lnTo>
                  <a:pt x="0" y="894587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829626" y="3023059"/>
            <a:ext cx="0" cy="647112"/>
          </a:xfrm>
          <a:custGeom>
            <a:avLst/>
            <a:gdLst/>
            <a:ahLst/>
            <a:cxnLst/>
            <a:rect l="l" t="t" r="r" b="b"/>
            <a:pathLst>
              <a:path h="1009014">
                <a:moveTo>
                  <a:pt x="0" y="0"/>
                </a:moveTo>
                <a:lnTo>
                  <a:pt x="0" y="1008887"/>
                </a:lnTo>
              </a:path>
            </a:pathLst>
          </a:custGeom>
          <a:ln w="5486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956197" y="2978098"/>
            <a:ext cx="0" cy="692316"/>
          </a:xfrm>
          <a:custGeom>
            <a:avLst/>
            <a:gdLst/>
            <a:ahLst/>
            <a:cxnLst/>
            <a:rect l="l" t="t" r="r" b="b"/>
            <a:pathLst>
              <a:path h="1079500">
                <a:moveTo>
                  <a:pt x="0" y="0"/>
                </a:moveTo>
                <a:lnTo>
                  <a:pt x="0" y="1078991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082280" y="2868631"/>
            <a:ext cx="0" cy="801457"/>
          </a:xfrm>
          <a:custGeom>
            <a:avLst/>
            <a:gdLst/>
            <a:ahLst/>
            <a:cxnLst/>
            <a:rect l="l" t="t" r="r" b="b"/>
            <a:pathLst>
              <a:path h="1249679">
                <a:moveTo>
                  <a:pt x="0" y="0"/>
                </a:moveTo>
                <a:lnTo>
                  <a:pt x="0" y="1249679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208364" y="2744503"/>
            <a:ext cx="0" cy="925667"/>
          </a:xfrm>
          <a:custGeom>
            <a:avLst/>
            <a:gdLst/>
            <a:ahLst/>
            <a:cxnLst/>
            <a:rect l="l" t="t" r="r" b="b"/>
            <a:pathLst>
              <a:path h="1443354">
                <a:moveTo>
                  <a:pt x="0" y="0"/>
                </a:moveTo>
                <a:lnTo>
                  <a:pt x="0" y="1443227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335424" y="2655560"/>
            <a:ext cx="0" cy="1014854"/>
          </a:xfrm>
          <a:custGeom>
            <a:avLst/>
            <a:gdLst/>
            <a:ahLst/>
            <a:cxnLst/>
            <a:rect l="l" t="t" r="r" b="b"/>
            <a:pathLst>
              <a:path h="1582420">
                <a:moveTo>
                  <a:pt x="0" y="0"/>
                </a:moveTo>
                <a:lnTo>
                  <a:pt x="0" y="1581911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461506" y="2624284"/>
            <a:ext cx="0" cy="1045804"/>
          </a:xfrm>
          <a:custGeom>
            <a:avLst/>
            <a:gdLst/>
            <a:ahLst/>
            <a:cxnLst/>
            <a:rect l="l" t="t" r="r" b="b"/>
            <a:pathLst>
              <a:path h="1630679">
                <a:moveTo>
                  <a:pt x="0" y="0"/>
                </a:moveTo>
                <a:lnTo>
                  <a:pt x="0" y="1630679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587589" y="2474744"/>
            <a:ext cx="0" cy="1195670"/>
          </a:xfrm>
          <a:custGeom>
            <a:avLst/>
            <a:gdLst/>
            <a:ahLst/>
            <a:cxnLst/>
            <a:rect l="l" t="t" r="r" b="b"/>
            <a:pathLst>
              <a:path h="1864360">
                <a:moveTo>
                  <a:pt x="0" y="0"/>
                </a:moveTo>
                <a:lnTo>
                  <a:pt x="0" y="1863851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713673" y="2422943"/>
            <a:ext cx="0" cy="1247390"/>
          </a:xfrm>
          <a:custGeom>
            <a:avLst/>
            <a:gdLst/>
            <a:ahLst/>
            <a:cxnLst/>
            <a:rect l="l" t="t" r="r" b="b"/>
            <a:pathLst>
              <a:path h="1945004">
                <a:moveTo>
                  <a:pt x="0" y="0"/>
                </a:moveTo>
                <a:lnTo>
                  <a:pt x="0" y="1944623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840733" y="2422943"/>
            <a:ext cx="0" cy="1247390"/>
          </a:xfrm>
          <a:custGeom>
            <a:avLst/>
            <a:gdLst/>
            <a:ahLst/>
            <a:cxnLst/>
            <a:rect l="l" t="t" r="r" b="b"/>
            <a:pathLst>
              <a:path h="1945004">
                <a:moveTo>
                  <a:pt x="0" y="0"/>
                </a:moveTo>
                <a:lnTo>
                  <a:pt x="0" y="1944623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966816" y="2422943"/>
            <a:ext cx="0" cy="1247390"/>
          </a:xfrm>
          <a:custGeom>
            <a:avLst/>
            <a:gdLst/>
            <a:ahLst/>
            <a:cxnLst/>
            <a:rect l="l" t="t" r="r" b="b"/>
            <a:pathLst>
              <a:path h="1945004">
                <a:moveTo>
                  <a:pt x="0" y="0"/>
                </a:moveTo>
                <a:lnTo>
                  <a:pt x="0" y="1944623"/>
                </a:lnTo>
              </a:path>
            </a:pathLst>
          </a:custGeom>
          <a:ln w="5638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074817" y="2422943"/>
            <a:ext cx="36245" cy="1247390"/>
          </a:xfrm>
          <a:custGeom>
            <a:avLst/>
            <a:gdLst/>
            <a:ahLst/>
            <a:cxnLst/>
            <a:rect l="l" t="t" r="r" b="b"/>
            <a:pathLst>
              <a:path w="56515" h="1945004">
                <a:moveTo>
                  <a:pt x="0" y="1944623"/>
                </a:moveTo>
                <a:lnTo>
                  <a:pt x="56387" y="1944623"/>
                </a:lnTo>
                <a:lnTo>
                  <a:pt x="56387" y="0"/>
                </a:lnTo>
                <a:lnTo>
                  <a:pt x="0" y="0"/>
                </a:lnTo>
                <a:lnTo>
                  <a:pt x="0" y="19446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201878" y="2422943"/>
            <a:ext cx="35430" cy="1247390"/>
          </a:xfrm>
          <a:custGeom>
            <a:avLst/>
            <a:gdLst/>
            <a:ahLst/>
            <a:cxnLst/>
            <a:rect l="l" t="t" r="r" b="b"/>
            <a:pathLst>
              <a:path w="55245" h="1945004">
                <a:moveTo>
                  <a:pt x="0" y="1944623"/>
                </a:moveTo>
                <a:lnTo>
                  <a:pt x="54863" y="1944623"/>
                </a:lnTo>
                <a:lnTo>
                  <a:pt x="54863" y="0"/>
                </a:lnTo>
                <a:lnTo>
                  <a:pt x="0" y="0"/>
                </a:lnTo>
                <a:lnTo>
                  <a:pt x="0" y="19446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327960" y="2422943"/>
            <a:ext cx="36245" cy="1247390"/>
          </a:xfrm>
          <a:custGeom>
            <a:avLst/>
            <a:gdLst/>
            <a:ahLst/>
            <a:cxnLst/>
            <a:rect l="l" t="t" r="r" b="b"/>
            <a:pathLst>
              <a:path w="56515" h="1945004">
                <a:moveTo>
                  <a:pt x="0" y="1944623"/>
                </a:moveTo>
                <a:lnTo>
                  <a:pt x="56387" y="1944623"/>
                </a:lnTo>
                <a:lnTo>
                  <a:pt x="56387" y="0"/>
                </a:lnTo>
                <a:lnTo>
                  <a:pt x="0" y="0"/>
                </a:lnTo>
                <a:lnTo>
                  <a:pt x="0" y="19446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454043" y="2422943"/>
            <a:ext cx="36245" cy="1247390"/>
          </a:xfrm>
          <a:custGeom>
            <a:avLst/>
            <a:gdLst/>
            <a:ahLst/>
            <a:cxnLst/>
            <a:rect l="l" t="t" r="r" b="b"/>
            <a:pathLst>
              <a:path w="56515" h="1945004">
                <a:moveTo>
                  <a:pt x="0" y="1944623"/>
                </a:moveTo>
                <a:lnTo>
                  <a:pt x="56387" y="1944623"/>
                </a:lnTo>
                <a:lnTo>
                  <a:pt x="56387" y="0"/>
                </a:lnTo>
                <a:lnTo>
                  <a:pt x="0" y="0"/>
                </a:lnTo>
                <a:lnTo>
                  <a:pt x="0" y="19446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348040" y="2422943"/>
            <a:ext cx="0" cy="1247390"/>
          </a:xfrm>
          <a:custGeom>
            <a:avLst/>
            <a:gdLst/>
            <a:ahLst/>
            <a:cxnLst/>
            <a:rect l="l" t="t" r="r" b="b"/>
            <a:pathLst>
              <a:path h="1945004">
                <a:moveTo>
                  <a:pt x="0" y="0"/>
                </a:moveTo>
                <a:lnTo>
                  <a:pt x="0" y="194462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321651" y="3670088"/>
            <a:ext cx="26471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321651" y="3282065"/>
            <a:ext cx="26471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321651" y="2893065"/>
            <a:ext cx="26471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321651" y="2505043"/>
            <a:ext cx="26471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366000" y="3709729"/>
            <a:ext cx="4169778" cy="0"/>
          </a:xfrm>
          <a:custGeom>
            <a:avLst/>
            <a:gdLst/>
            <a:ahLst/>
            <a:cxnLst/>
            <a:rect l="l" t="t" r="r" b="b"/>
            <a:pathLst>
              <a:path w="6501765">
                <a:moveTo>
                  <a:pt x="0" y="0"/>
                </a:moveTo>
                <a:lnTo>
                  <a:pt x="650138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348040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474122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600206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726289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853349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979432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105515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232575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358658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484741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610824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737884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863968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990050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116134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243194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369276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495359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622420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748502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874585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000669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127729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253812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379895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506955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633038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759121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885204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012264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138347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264431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390513" y="3670088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517573" y="3783913"/>
            <a:ext cx="0" cy="46019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2161038" y="3603299"/>
            <a:ext cx="119323" cy="106430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 marL="8145">
              <a:spcBef>
                <a:spcPts val="61"/>
              </a:spcBef>
            </a:pPr>
            <a:r>
              <a:rPr sz="641" spc="-6" dirty="0">
                <a:latin typeface="Calibri"/>
                <a:cs typeface="Calibri"/>
              </a:rPr>
              <a:t>0</a:t>
            </a:r>
            <a:r>
              <a:rPr sz="641" spc="-3" dirty="0">
                <a:latin typeface="Calibri"/>
                <a:cs typeface="Calibri"/>
              </a:rPr>
              <a:t>,0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019317" y="3215276"/>
            <a:ext cx="259822" cy="106430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 marL="8145">
              <a:spcBef>
                <a:spcPts val="61"/>
              </a:spcBef>
            </a:pPr>
            <a:r>
              <a:rPr sz="641" spc="-3" dirty="0">
                <a:latin typeface="Calibri"/>
                <a:cs typeface="Calibri"/>
              </a:rPr>
              <a:t>2</a:t>
            </a:r>
            <a:r>
              <a:rPr sz="641" spc="-71" dirty="0">
                <a:latin typeface="Calibri"/>
                <a:cs typeface="Calibri"/>
              </a:rPr>
              <a:t> </a:t>
            </a:r>
            <a:r>
              <a:rPr sz="641" spc="-3" dirty="0">
                <a:latin typeface="Calibri"/>
                <a:cs typeface="Calibri"/>
              </a:rPr>
              <a:t>000,0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2019317" y="2827254"/>
            <a:ext cx="259822" cy="106430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 marL="8145">
              <a:spcBef>
                <a:spcPts val="61"/>
              </a:spcBef>
            </a:pPr>
            <a:r>
              <a:rPr sz="641" spc="-3" dirty="0">
                <a:latin typeface="Calibri"/>
                <a:cs typeface="Calibri"/>
              </a:rPr>
              <a:t>4</a:t>
            </a:r>
            <a:r>
              <a:rPr sz="641" spc="-71" dirty="0">
                <a:latin typeface="Calibri"/>
                <a:cs typeface="Calibri"/>
              </a:rPr>
              <a:t> </a:t>
            </a:r>
            <a:r>
              <a:rPr sz="641" spc="-3" dirty="0">
                <a:latin typeface="Calibri"/>
                <a:cs typeface="Calibri"/>
              </a:rPr>
              <a:t>000,0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2019317" y="2439231"/>
            <a:ext cx="259822" cy="106430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 marL="8145">
              <a:spcBef>
                <a:spcPts val="61"/>
              </a:spcBef>
            </a:pPr>
            <a:r>
              <a:rPr sz="641" spc="-3" dirty="0">
                <a:latin typeface="Calibri"/>
                <a:cs typeface="Calibri"/>
              </a:rPr>
              <a:t>6</a:t>
            </a:r>
            <a:r>
              <a:rPr sz="641" spc="-71" dirty="0">
                <a:latin typeface="Calibri"/>
                <a:cs typeface="Calibri"/>
              </a:rPr>
              <a:t> </a:t>
            </a:r>
            <a:r>
              <a:rPr sz="641" spc="-3" dirty="0">
                <a:latin typeface="Calibri"/>
                <a:cs typeface="Calibri"/>
              </a:rPr>
              <a:t>000,0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2149228" y="4698448"/>
            <a:ext cx="4291706" cy="2580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703278" y="2605714"/>
            <a:ext cx="46019" cy="45204"/>
          </a:xfrm>
          <a:custGeom>
            <a:avLst/>
            <a:gdLst/>
            <a:ahLst/>
            <a:cxnLst/>
            <a:rect l="l" t="t" r="r" b="b"/>
            <a:pathLst>
              <a:path w="71754" h="70485">
                <a:moveTo>
                  <a:pt x="0" y="0"/>
                </a:moveTo>
                <a:lnTo>
                  <a:pt x="0" y="70103"/>
                </a:lnTo>
                <a:lnTo>
                  <a:pt x="71627" y="70103"/>
                </a:lnTo>
                <a:lnTo>
                  <a:pt x="71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703278" y="2752322"/>
            <a:ext cx="46019" cy="46019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0" y="0"/>
                </a:moveTo>
                <a:lnTo>
                  <a:pt x="0" y="71627"/>
                </a:lnTo>
                <a:lnTo>
                  <a:pt x="71627" y="71627"/>
                </a:lnTo>
                <a:lnTo>
                  <a:pt x="71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6759642" y="2511167"/>
            <a:ext cx="376294" cy="305998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marR="3258">
              <a:lnSpc>
                <a:spcPct val="151000"/>
              </a:lnSpc>
              <a:spcBef>
                <a:spcPts val="64"/>
              </a:spcBef>
            </a:pPr>
            <a:r>
              <a:rPr sz="641" spc="-6" dirty="0">
                <a:latin typeface="Calibri"/>
                <a:cs typeface="Calibri"/>
              </a:rPr>
              <a:t>Áll</a:t>
            </a:r>
            <a:r>
              <a:rPr sz="641" spc="-3" dirty="0">
                <a:latin typeface="Calibri"/>
                <a:cs typeface="Calibri"/>
              </a:rPr>
              <a:t>a</a:t>
            </a:r>
            <a:r>
              <a:rPr sz="641" spc="-6" dirty="0">
                <a:latin typeface="Calibri"/>
                <a:cs typeface="Calibri"/>
              </a:rPr>
              <a:t>m</a:t>
            </a:r>
            <a:r>
              <a:rPr sz="641" spc="-3" dirty="0">
                <a:latin typeface="Calibri"/>
                <a:cs typeface="Calibri"/>
              </a:rPr>
              <a:t>pap</a:t>
            </a:r>
            <a:r>
              <a:rPr sz="641" spc="-6" dirty="0">
                <a:latin typeface="Calibri"/>
                <a:cs typeface="Calibri"/>
              </a:rPr>
              <a:t>í</a:t>
            </a:r>
            <a:r>
              <a:rPr sz="641" spc="-3" dirty="0">
                <a:latin typeface="Calibri"/>
                <a:cs typeface="Calibri"/>
              </a:rPr>
              <a:t>r </a:t>
            </a:r>
            <a:r>
              <a:rPr sz="641" spc="-3" dirty="0">
                <a:latin typeface="Times New Roman"/>
                <a:cs typeface="Times New Roman"/>
              </a:rPr>
              <a:t> </a:t>
            </a:r>
            <a:r>
              <a:rPr sz="641" spc="-3" dirty="0">
                <a:latin typeface="Calibri"/>
                <a:cs typeface="Calibri"/>
              </a:rPr>
              <a:t>Jelzálog</a:t>
            </a:r>
            <a:endParaRPr sz="64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3670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+ </a:t>
            </a:r>
            <a:r>
              <a:rPr lang="hu-HU" dirty="0" smtClean="0"/>
              <a:t>Ingatlanárak </a:t>
            </a:r>
            <a:r>
              <a:rPr lang="hu-HU" dirty="0"/>
              <a:t>növekedése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800" dirty="0" smtClean="0"/>
              <a:t>Az értékpapírosítás </a:t>
            </a:r>
            <a:r>
              <a:rPr lang="hu-HU" sz="2800" dirty="0"/>
              <a:t>és a lakásár-növekedés között pozitív visszacsatolás </a:t>
            </a:r>
            <a:r>
              <a:rPr lang="hu-HU" sz="2800" dirty="0" smtClean="0"/>
              <a:t>működött</a:t>
            </a:r>
            <a:r>
              <a:rPr lang="hu-HU" sz="2800" dirty="0"/>
              <a:t>: a lakásárak </a:t>
            </a:r>
            <a:r>
              <a:rPr lang="hu-HU" sz="2800" dirty="0" smtClean="0"/>
              <a:t>növekedése </a:t>
            </a:r>
            <a:r>
              <a:rPr lang="hu-HU" sz="2800" dirty="0"/>
              <a:t>növelte a hitelkínálatot, a </a:t>
            </a:r>
            <a:r>
              <a:rPr lang="hu-HU" sz="2800" dirty="0" smtClean="0"/>
              <a:t>növekvő </a:t>
            </a:r>
            <a:r>
              <a:rPr lang="hu-HU" sz="2800" dirty="0"/>
              <a:t>hitelvolumen pedig további </a:t>
            </a:r>
            <a:r>
              <a:rPr lang="hu-HU" sz="2800" dirty="0" smtClean="0"/>
              <a:t>lakásár-növekedéshez vezetett.</a:t>
            </a:r>
          </a:p>
          <a:p>
            <a:r>
              <a:rPr lang="hu-HU" sz="2800" dirty="0"/>
              <a:t>Az értékpapírosítás </a:t>
            </a:r>
            <a:r>
              <a:rPr lang="hu-HU" sz="2800" dirty="0" smtClean="0"/>
              <a:t>tette lehetővé a további finanszírozást (banki likviditás)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értékpapírosított </a:t>
            </a:r>
            <a:r>
              <a:rPr lang="hu-HU" sz="2800" dirty="0" smtClean="0"/>
              <a:t>hitelpiac egyrészt a másodrendű </a:t>
            </a:r>
            <a:r>
              <a:rPr lang="hu-HU" sz="2800" dirty="0"/>
              <a:t>hitelek </a:t>
            </a:r>
            <a:r>
              <a:rPr lang="hu-HU" sz="2800" dirty="0" smtClean="0"/>
              <a:t>miatt elszennyeződött</a:t>
            </a:r>
            <a:r>
              <a:rPr lang="hu-HU" sz="2800" dirty="0"/>
              <a:t>, </a:t>
            </a:r>
            <a:r>
              <a:rPr lang="hu-HU" sz="2800" dirty="0" smtClean="0"/>
              <a:t>másrészt „</a:t>
            </a:r>
            <a:r>
              <a:rPr lang="hu-HU" sz="2800" dirty="0" err="1" smtClean="0"/>
              <a:t>újracsomagolták</a:t>
            </a:r>
            <a:r>
              <a:rPr lang="hu-HU" sz="2800" dirty="0" smtClean="0"/>
              <a:t>”</a:t>
            </a:r>
          </a:p>
          <a:p>
            <a:r>
              <a:rPr lang="hu-HU" sz="2800" dirty="0" smtClean="0"/>
              <a:t>→ Az </a:t>
            </a:r>
            <a:r>
              <a:rPr lang="hu-HU" sz="2800" dirty="0"/>
              <a:t>OAD-modell </a:t>
            </a:r>
            <a:r>
              <a:rPr lang="hu-HU" sz="2800" dirty="0" smtClean="0"/>
              <a:t>meghibásodott!</a:t>
            </a:r>
            <a:endParaRPr lang="hu-HU" sz="2800" dirty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155172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116632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96520" indent="99695" algn="just">
              <a:spcAft>
                <a:spcPts val="0"/>
              </a:spcAft>
            </a:pPr>
            <a:r>
              <a:rPr lang="hu-HU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„Összefoglalva: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</a:t>
            </a:r>
            <a:r>
              <a:rPr lang="hu-HU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értékpapírosítás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nem más, mint </a:t>
            </a:r>
            <a:r>
              <a:rPr lang="hu-HU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egyik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pénz- </a:t>
            </a:r>
            <a:r>
              <a:rPr lang="hu-HU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áramlásból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egy másik pénzáramlás </a:t>
            </a:r>
            <a:r>
              <a:rPr lang="hu-HU" sz="2400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előállítása</a:t>
            </a:r>
            <a:r>
              <a:rPr lang="hu-HU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</a:t>
            </a:r>
            <a:r>
              <a:rPr lang="hu-HU" sz="2400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egyszerű </a:t>
            </a:r>
            <a:r>
              <a:rPr lang="hu-HU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átcsomagolás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helyett </a:t>
            </a:r>
            <a:r>
              <a:rPr lang="hu-HU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kulcsfogalommá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strukturálás, a „darabold fel és csomagold át” parancsa lett. A hajdanán a pénzáramlást magán </a:t>
            </a:r>
            <a:r>
              <a:rPr lang="hu-HU" sz="2400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egyszerűen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„átfolyató” </a:t>
            </a:r>
            <a:r>
              <a:rPr lang="hu-HU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céltársaság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egy önálló </a:t>
            </a:r>
            <a:r>
              <a:rPr lang="hu-HU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eszköztranszformátorrá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hu-HU" sz="2400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minibankká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vált, </a:t>
            </a:r>
            <a:r>
              <a:rPr lang="hu-HU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amelyik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képes volt a pénzáramlás minden kockázatát </a:t>
            </a:r>
            <a:r>
              <a:rPr lang="hu-HU" sz="24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megszűrni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és a befektetéseinél látszólag </a:t>
            </a:r>
            <a:r>
              <a:rPr lang="hu-HU" sz="24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alacsonyabb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kockázatú és számukra </a:t>
            </a:r>
            <a:r>
              <a:rPr lang="hu-HU" sz="24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alacsonyabb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forrásköltséget </a:t>
            </a:r>
            <a:r>
              <a:rPr lang="hu-HU" sz="24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jelentő </a:t>
            </a:r>
            <a:r>
              <a:rPr lang="hu-HU" sz="24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értékpapírokat,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kötvényeket kibocsátani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A </a:t>
            </a:r>
            <a:r>
              <a:rPr lang="hu-HU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kötvénybefektetők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hasonló </a:t>
            </a:r>
            <a:r>
              <a:rPr lang="hu-HU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minősítésű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nem strukturált papírokénál magasabb hozamhoz jutottak, de nem tudatosult bennük, hogy ez</a:t>
            </a:r>
            <a:r>
              <a:rPr lang="hu-HU" sz="24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</a:t>
            </a:r>
            <a:r>
              <a:rPr lang="hu-HU" sz="24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extrém</a:t>
            </a:r>
            <a:r>
              <a:rPr lang="hu-HU" sz="24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eseményekhez</a:t>
            </a:r>
            <a:r>
              <a:rPr lang="hu-HU" sz="24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kapcsolódó</a:t>
            </a:r>
            <a:r>
              <a:rPr lang="hu-HU" sz="24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magasabb</a:t>
            </a:r>
            <a:r>
              <a:rPr lang="hu-HU" sz="24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veszteség</a:t>
            </a:r>
            <a:r>
              <a:rPr lang="hu-HU" sz="24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és</a:t>
            </a:r>
            <a:r>
              <a:rPr lang="hu-HU" sz="24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sz="24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megnőtt</a:t>
            </a:r>
            <a:r>
              <a:rPr lang="hu-HU" sz="2400" spc="-3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likviditási</a:t>
            </a:r>
            <a:r>
              <a:rPr lang="hu-HU" sz="24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spc="-1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kocká</a:t>
            </a:r>
            <a:r>
              <a:rPr lang="hu-HU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zat</a:t>
            </a:r>
            <a:r>
              <a:rPr lang="hu-HU" sz="2400" spc="-2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ellenértéke.</a:t>
            </a:r>
            <a:r>
              <a:rPr lang="hu-HU" sz="24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sz="24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többletkockázat</a:t>
            </a:r>
            <a:r>
              <a:rPr lang="hu-HU" sz="24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jelentős</a:t>
            </a:r>
            <a:r>
              <a:rPr lang="hu-HU" sz="2400" b="1" spc="-2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részét</a:t>
            </a:r>
            <a:r>
              <a:rPr lang="hu-HU" sz="24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sz="24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magas</a:t>
            </a:r>
            <a:r>
              <a:rPr lang="hu-HU" sz="24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tőkeáttételű</a:t>
            </a:r>
            <a:r>
              <a:rPr lang="hu-HU" sz="2400" b="1" spc="-2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társaság</a:t>
            </a:r>
            <a:r>
              <a:rPr lang="hu-HU" sz="24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tőkéjét</a:t>
            </a:r>
            <a:r>
              <a:rPr lang="hu-HU" sz="2400" b="1" spc="-2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hu-HU" sz="24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felszívó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 </a:t>
            </a:r>
            <a:r>
              <a:rPr lang="hu-HU" sz="24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befektetők </a:t>
            </a:r>
            <a:r>
              <a:rPr lang="hu-HU" sz="24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viselték</a:t>
            </a:r>
            <a:r>
              <a:rPr lang="hu-HU" sz="24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.”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703925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78"/>
          <p:cNvGrpSpPr>
            <a:grpSpLocks/>
          </p:cNvGrpSpPr>
          <p:nvPr/>
        </p:nvGrpSpPr>
        <p:grpSpPr bwMode="auto">
          <a:xfrm>
            <a:off x="395536" y="836711"/>
            <a:ext cx="8064896" cy="4937197"/>
            <a:chOff x="1036" y="177"/>
            <a:chExt cx="7144" cy="7313"/>
          </a:xfrm>
        </p:grpSpPr>
        <p:pic>
          <p:nvPicPr>
            <p:cNvPr id="3" name="Picture 13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3" y="293"/>
              <a:ext cx="69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AutoShape 1311"/>
            <p:cNvSpPr>
              <a:spLocks/>
            </p:cNvSpPr>
            <p:nvPr/>
          </p:nvSpPr>
          <p:spPr bwMode="auto">
            <a:xfrm>
              <a:off x="2037" y="329"/>
              <a:ext cx="66" cy="80"/>
            </a:xfrm>
            <a:custGeom>
              <a:avLst/>
              <a:gdLst>
                <a:gd name="T0" fmla="+- 0 2078 2038"/>
                <a:gd name="T1" fmla="*/ T0 w 66"/>
                <a:gd name="T2" fmla="+- 0 397 329"/>
                <a:gd name="T3" fmla="*/ 397 h 80"/>
                <a:gd name="T4" fmla="+- 0 2080 2038"/>
                <a:gd name="T5" fmla="*/ T4 w 66"/>
                <a:gd name="T6" fmla="+- 0 406 329"/>
                <a:gd name="T7" fmla="*/ 406 h 80"/>
                <a:gd name="T8" fmla="+- 0 2089 2038"/>
                <a:gd name="T9" fmla="*/ T8 w 66"/>
                <a:gd name="T10" fmla="+- 0 408 329"/>
                <a:gd name="T11" fmla="*/ 408 h 80"/>
                <a:gd name="T12" fmla="+- 0 2093 2038"/>
                <a:gd name="T13" fmla="*/ T12 w 66"/>
                <a:gd name="T14" fmla="+- 0 407 329"/>
                <a:gd name="T15" fmla="*/ 407 h 80"/>
                <a:gd name="T16" fmla="+- 0 2100 2038"/>
                <a:gd name="T17" fmla="*/ T16 w 66"/>
                <a:gd name="T18" fmla="+- 0 404 329"/>
                <a:gd name="T19" fmla="*/ 404 h 80"/>
                <a:gd name="T20" fmla="+- 0 2103 2038"/>
                <a:gd name="T21" fmla="*/ T20 w 66"/>
                <a:gd name="T22" fmla="+- 0 398 329"/>
                <a:gd name="T23" fmla="*/ 398 h 80"/>
                <a:gd name="T24" fmla="+- 0 2093 2038"/>
                <a:gd name="T25" fmla="*/ T24 w 66"/>
                <a:gd name="T26" fmla="+- 0 397 329"/>
                <a:gd name="T27" fmla="*/ 397 h 80"/>
                <a:gd name="T28" fmla="+- 0 2059 2038"/>
                <a:gd name="T29" fmla="*/ T28 w 66"/>
                <a:gd name="T30" fmla="+- 0 334 329"/>
                <a:gd name="T31" fmla="*/ 334 h 80"/>
                <a:gd name="T32" fmla="+- 0 2072 2038"/>
                <a:gd name="T33" fmla="*/ T32 w 66"/>
                <a:gd name="T34" fmla="+- 0 334 329"/>
                <a:gd name="T35" fmla="*/ 334 h 80"/>
                <a:gd name="T36" fmla="+- 0 2077 2038"/>
                <a:gd name="T37" fmla="*/ T36 w 66"/>
                <a:gd name="T38" fmla="+- 0 346 329"/>
                <a:gd name="T39" fmla="*/ 346 h 80"/>
                <a:gd name="T40" fmla="+- 0 2078 2038"/>
                <a:gd name="T41" fmla="*/ T40 w 66"/>
                <a:gd name="T42" fmla="+- 0 359 329"/>
                <a:gd name="T43" fmla="*/ 359 h 80"/>
                <a:gd name="T44" fmla="+- 0 2060 2038"/>
                <a:gd name="T45" fmla="*/ T44 w 66"/>
                <a:gd name="T46" fmla="+- 0 366 329"/>
                <a:gd name="T47" fmla="*/ 366 h 80"/>
                <a:gd name="T48" fmla="+- 0 2045 2038"/>
                <a:gd name="T49" fmla="*/ T48 w 66"/>
                <a:gd name="T50" fmla="+- 0 375 329"/>
                <a:gd name="T51" fmla="*/ 375 h 80"/>
                <a:gd name="T52" fmla="+- 0 2039 2038"/>
                <a:gd name="T53" fmla="*/ T52 w 66"/>
                <a:gd name="T54" fmla="+- 0 384 329"/>
                <a:gd name="T55" fmla="*/ 384 h 80"/>
                <a:gd name="T56" fmla="+- 0 2038 2038"/>
                <a:gd name="T57" fmla="*/ T56 w 66"/>
                <a:gd name="T58" fmla="+- 0 392 329"/>
                <a:gd name="T59" fmla="*/ 392 h 80"/>
                <a:gd name="T60" fmla="+- 0 2039 2038"/>
                <a:gd name="T61" fmla="*/ T60 w 66"/>
                <a:gd name="T62" fmla="+- 0 400 329"/>
                <a:gd name="T63" fmla="*/ 400 h 80"/>
                <a:gd name="T64" fmla="+- 0 2050 2038"/>
                <a:gd name="T65" fmla="*/ T64 w 66"/>
                <a:gd name="T66" fmla="+- 0 408 329"/>
                <a:gd name="T67" fmla="*/ 408 h 80"/>
                <a:gd name="T68" fmla="+- 0 2061 2038"/>
                <a:gd name="T69" fmla="*/ T68 w 66"/>
                <a:gd name="T70" fmla="+- 0 408 329"/>
                <a:gd name="T71" fmla="*/ 408 h 80"/>
                <a:gd name="T72" fmla="+- 0 2074 2038"/>
                <a:gd name="T73" fmla="*/ T72 w 66"/>
                <a:gd name="T74" fmla="+- 0 400 329"/>
                <a:gd name="T75" fmla="*/ 400 h 80"/>
                <a:gd name="T76" fmla="+- 0 2060 2038"/>
                <a:gd name="T77" fmla="*/ T76 w 66"/>
                <a:gd name="T78" fmla="+- 0 398 329"/>
                <a:gd name="T79" fmla="*/ 398 h 80"/>
                <a:gd name="T80" fmla="+- 0 2053 2038"/>
                <a:gd name="T81" fmla="*/ T80 w 66"/>
                <a:gd name="T82" fmla="+- 0 392 329"/>
                <a:gd name="T83" fmla="*/ 392 h 80"/>
                <a:gd name="T84" fmla="+- 0 2052 2038"/>
                <a:gd name="T85" fmla="*/ T84 w 66"/>
                <a:gd name="T86" fmla="+- 0 379 329"/>
                <a:gd name="T87" fmla="*/ 379 h 80"/>
                <a:gd name="T88" fmla="+- 0 2078 2038"/>
                <a:gd name="T89" fmla="*/ T88 w 66"/>
                <a:gd name="T90" fmla="+- 0 365 329"/>
                <a:gd name="T91" fmla="*/ 365 h 80"/>
                <a:gd name="T92" fmla="+- 0 2091 2038"/>
                <a:gd name="T93" fmla="*/ T92 w 66"/>
                <a:gd name="T94" fmla="+- 0 347 329"/>
                <a:gd name="T95" fmla="*/ 347 h 80"/>
                <a:gd name="T96" fmla="+- 0 2090 2038"/>
                <a:gd name="T97" fmla="*/ T96 w 66"/>
                <a:gd name="T98" fmla="+- 0 342 329"/>
                <a:gd name="T99" fmla="*/ 342 h 80"/>
                <a:gd name="T100" fmla="+- 0 2085 2038"/>
                <a:gd name="T101" fmla="*/ T100 w 66"/>
                <a:gd name="T102" fmla="+- 0 334 329"/>
                <a:gd name="T103" fmla="*/ 334 h 80"/>
                <a:gd name="T104" fmla="+- 0 2060 2038"/>
                <a:gd name="T105" fmla="*/ T104 w 66"/>
                <a:gd name="T106" fmla="+- 0 398 329"/>
                <a:gd name="T107" fmla="*/ 398 h 80"/>
                <a:gd name="T108" fmla="+- 0 2063 2038"/>
                <a:gd name="T109" fmla="*/ T108 w 66"/>
                <a:gd name="T110" fmla="+- 0 398 329"/>
                <a:gd name="T111" fmla="*/ 398 h 80"/>
                <a:gd name="T112" fmla="+- 0 2078 2038"/>
                <a:gd name="T113" fmla="*/ T112 w 66"/>
                <a:gd name="T114" fmla="+- 0 365 329"/>
                <a:gd name="T115" fmla="*/ 365 h 80"/>
                <a:gd name="T116" fmla="+- 0 2075 2038"/>
                <a:gd name="T117" fmla="*/ T116 w 66"/>
                <a:gd name="T118" fmla="+- 0 393 329"/>
                <a:gd name="T119" fmla="*/ 393 h 80"/>
                <a:gd name="T120" fmla="+- 0 2067 2038"/>
                <a:gd name="T121" fmla="*/ T120 w 66"/>
                <a:gd name="T122" fmla="+- 0 398 329"/>
                <a:gd name="T123" fmla="*/ 398 h 80"/>
                <a:gd name="T124" fmla="+- 0 2078 2038"/>
                <a:gd name="T125" fmla="*/ T124 w 66"/>
                <a:gd name="T126" fmla="+- 0 397 329"/>
                <a:gd name="T127" fmla="*/ 397 h 80"/>
                <a:gd name="T128" fmla="+- 0 2092 2038"/>
                <a:gd name="T129" fmla="*/ T128 w 66"/>
                <a:gd name="T130" fmla="+- 0 396 329"/>
                <a:gd name="T131" fmla="*/ 396 h 80"/>
                <a:gd name="T132" fmla="+- 0 2092 2038"/>
                <a:gd name="T133" fmla="*/ T132 w 66"/>
                <a:gd name="T134" fmla="+- 0 365 329"/>
                <a:gd name="T135" fmla="*/ 365 h 80"/>
                <a:gd name="T136" fmla="+- 0 2100 2038"/>
                <a:gd name="T137" fmla="*/ T136 w 66"/>
                <a:gd name="T138" fmla="+- 0 397 329"/>
                <a:gd name="T139" fmla="*/ 397 h 80"/>
                <a:gd name="T140" fmla="+- 0 2093 2038"/>
                <a:gd name="T141" fmla="*/ T140 w 66"/>
                <a:gd name="T142" fmla="+- 0 398 329"/>
                <a:gd name="T143" fmla="*/ 398 h 80"/>
                <a:gd name="T144" fmla="+- 0 2103 2038"/>
                <a:gd name="T145" fmla="*/ T144 w 66"/>
                <a:gd name="T146" fmla="+- 0 395 329"/>
                <a:gd name="T147" fmla="*/ 395 h 80"/>
                <a:gd name="T148" fmla="+- 0 2063 2038"/>
                <a:gd name="T149" fmla="*/ T148 w 66"/>
                <a:gd name="T150" fmla="+- 0 329 329"/>
                <a:gd name="T151" fmla="*/ 329 h 80"/>
                <a:gd name="T152" fmla="+- 0 2052 2038"/>
                <a:gd name="T153" fmla="*/ T152 w 66"/>
                <a:gd name="T154" fmla="+- 0 332 329"/>
                <a:gd name="T155" fmla="*/ 332 h 80"/>
                <a:gd name="T156" fmla="+- 0 2043 2038"/>
                <a:gd name="T157" fmla="*/ T156 w 66"/>
                <a:gd name="T158" fmla="+- 0 340 329"/>
                <a:gd name="T159" fmla="*/ 340 h 80"/>
                <a:gd name="T160" fmla="+- 0 2041 2038"/>
                <a:gd name="T161" fmla="*/ T160 w 66"/>
                <a:gd name="T162" fmla="+- 0 349 329"/>
                <a:gd name="T163" fmla="*/ 349 h 80"/>
                <a:gd name="T164" fmla="+- 0 2044 2038"/>
                <a:gd name="T165" fmla="*/ T164 w 66"/>
                <a:gd name="T166" fmla="+- 0 354 329"/>
                <a:gd name="T167" fmla="*/ 354 h 80"/>
                <a:gd name="T168" fmla="+- 0 2048 2038"/>
                <a:gd name="T169" fmla="*/ T168 w 66"/>
                <a:gd name="T170" fmla="+- 0 355 329"/>
                <a:gd name="T171" fmla="*/ 355 h 80"/>
                <a:gd name="T172" fmla="+- 0 2055 2038"/>
                <a:gd name="T173" fmla="*/ T172 w 66"/>
                <a:gd name="T174" fmla="+- 0 352 329"/>
                <a:gd name="T175" fmla="*/ 352 h 80"/>
                <a:gd name="T176" fmla="+- 0 2055 2038"/>
                <a:gd name="T177" fmla="*/ T176 w 66"/>
                <a:gd name="T178" fmla="+- 0 340 329"/>
                <a:gd name="T179" fmla="*/ 340 h 80"/>
                <a:gd name="T180" fmla="+- 0 2059 2038"/>
                <a:gd name="T181" fmla="*/ T180 w 66"/>
                <a:gd name="T182" fmla="+- 0 334 329"/>
                <a:gd name="T183" fmla="*/ 334 h 80"/>
                <a:gd name="T184" fmla="+- 0 2084 2038"/>
                <a:gd name="T185" fmla="*/ T184 w 66"/>
                <a:gd name="T186" fmla="+- 0 333 329"/>
                <a:gd name="T187" fmla="*/ 333 h 80"/>
                <a:gd name="T188" fmla="+- 0 2070 2038"/>
                <a:gd name="T189" fmla="*/ T188 w 66"/>
                <a:gd name="T190" fmla="+- 0 329 329"/>
                <a:gd name="T191" fmla="*/ 329 h 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</a:cxnLst>
              <a:rect l="0" t="0" r="r" b="b"/>
              <a:pathLst>
                <a:path w="66" h="80">
                  <a:moveTo>
                    <a:pt x="55" y="68"/>
                  </a:moveTo>
                  <a:lnTo>
                    <a:pt x="40" y="68"/>
                  </a:lnTo>
                  <a:lnTo>
                    <a:pt x="41" y="71"/>
                  </a:lnTo>
                  <a:lnTo>
                    <a:pt x="42" y="77"/>
                  </a:lnTo>
                  <a:lnTo>
                    <a:pt x="45" y="79"/>
                  </a:lnTo>
                  <a:lnTo>
                    <a:pt x="51" y="79"/>
                  </a:lnTo>
                  <a:lnTo>
                    <a:pt x="53" y="79"/>
                  </a:lnTo>
                  <a:lnTo>
                    <a:pt x="55" y="78"/>
                  </a:lnTo>
                  <a:lnTo>
                    <a:pt x="59" y="76"/>
                  </a:lnTo>
                  <a:lnTo>
                    <a:pt x="62" y="75"/>
                  </a:lnTo>
                  <a:lnTo>
                    <a:pt x="65" y="71"/>
                  </a:lnTo>
                  <a:lnTo>
                    <a:pt x="65" y="69"/>
                  </a:lnTo>
                  <a:lnTo>
                    <a:pt x="55" y="69"/>
                  </a:lnTo>
                  <a:lnTo>
                    <a:pt x="55" y="68"/>
                  </a:lnTo>
                  <a:close/>
                  <a:moveTo>
                    <a:pt x="47" y="5"/>
                  </a:moveTo>
                  <a:lnTo>
                    <a:pt x="21" y="5"/>
                  </a:lnTo>
                  <a:lnTo>
                    <a:pt x="28" y="5"/>
                  </a:lnTo>
                  <a:lnTo>
                    <a:pt x="34" y="5"/>
                  </a:lnTo>
                  <a:lnTo>
                    <a:pt x="38" y="8"/>
                  </a:lnTo>
                  <a:lnTo>
                    <a:pt x="39" y="17"/>
                  </a:lnTo>
                  <a:lnTo>
                    <a:pt x="39" y="18"/>
                  </a:lnTo>
                  <a:lnTo>
                    <a:pt x="40" y="30"/>
                  </a:lnTo>
                  <a:lnTo>
                    <a:pt x="30" y="33"/>
                  </a:lnTo>
                  <a:lnTo>
                    <a:pt x="22" y="37"/>
                  </a:lnTo>
                  <a:lnTo>
                    <a:pt x="15" y="40"/>
                  </a:lnTo>
                  <a:lnTo>
                    <a:pt x="7" y="46"/>
                  </a:lnTo>
                  <a:lnTo>
                    <a:pt x="4" y="49"/>
                  </a:lnTo>
                  <a:lnTo>
                    <a:pt x="1" y="55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1" y="71"/>
                  </a:lnTo>
                  <a:lnTo>
                    <a:pt x="7" y="77"/>
                  </a:lnTo>
                  <a:lnTo>
                    <a:pt x="12" y="79"/>
                  </a:lnTo>
                  <a:lnTo>
                    <a:pt x="17" y="79"/>
                  </a:lnTo>
                  <a:lnTo>
                    <a:pt x="23" y="79"/>
                  </a:lnTo>
                  <a:lnTo>
                    <a:pt x="29" y="76"/>
                  </a:lnTo>
                  <a:lnTo>
                    <a:pt x="36" y="71"/>
                  </a:lnTo>
                  <a:lnTo>
                    <a:pt x="38" y="69"/>
                  </a:lnTo>
                  <a:lnTo>
                    <a:pt x="22" y="69"/>
                  </a:lnTo>
                  <a:lnTo>
                    <a:pt x="19" y="68"/>
                  </a:lnTo>
                  <a:lnTo>
                    <a:pt x="15" y="63"/>
                  </a:lnTo>
                  <a:lnTo>
                    <a:pt x="14" y="61"/>
                  </a:lnTo>
                  <a:lnTo>
                    <a:pt x="14" y="50"/>
                  </a:lnTo>
                  <a:lnTo>
                    <a:pt x="20" y="44"/>
                  </a:lnTo>
                  <a:lnTo>
                    <a:pt x="40" y="36"/>
                  </a:lnTo>
                  <a:lnTo>
                    <a:pt x="54" y="36"/>
                  </a:lnTo>
                  <a:lnTo>
                    <a:pt x="53" y="18"/>
                  </a:lnTo>
                  <a:lnTo>
                    <a:pt x="53" y="16"/>
                  </a:lnTo>
                  <a:lnTo>
                    <a:pt x="52" y="13"/>
                  </a:lnTo>
                  <a:lnTo>
                    <a:pt x="50" y="8"/>
                  </a:lnTo>
                  <a:lnTo>
                    <a:pt x="47" y="5"/>
                  </a:lnTo>
                  <a:close/>
                  <a:moveTo>
                    <a:pt x="25" y="69"/>
                  </a:moveTo>
                  <a:lnTo>
                    <a:pt x="22" y="69"/>
                  </a:lnTo>
                  <a:lnTo>
                    <a:pt x="29" y="69"/>
                  </a:lnTo>
                  <a:lnTo>
                    <a:pt x="25" y="69"/>
                  </a:lnTo>
                  <a:close/>
                  <a:moveTo>
                    <a:pt x="54" y="36"/>
                  </a:moveTo>
                  <a:lnTo>
                    <a:pt x="40" y="36"/>
                  </a:lnTo>
                  <a:lnTo>
                    <a:pt x="40" y="62"/>
                  </a:lnTo>
                  <a:lnTo>
                    <a:pt x="37" y="64"/>
                  </a:lnTo>
                  <a:lnTo>
                    <a:pt x="33" y="68"/>
                  </a:lnTo>
                  <a:lnTo>
                    <a:pt x="29" y="69"/>
                  </a:lnTo>
                  <a:lnTo>
                    <a:pt x="38" y="69"/>
                  </a:lnTo>
                  <a:lnTo>
                    <a:pt x="40" y="68"/>
                  </a:lnTo>
                  <a:lnTo>
                    <a:pt x="55" y="68"/>
                  </a:lnTo>
                  <a:lnTo>
                    <a:pt x="54" y="67"/>
                  </a:lnTo>
                  <a:lnTo>
                    <a:pt x="54" y="64"/>
                  </a:lnTo>
                  <a:lnTo>
                    <a:pt x="54" y="36"/>
                  </a:lnTo>
                  <a:close/>
                  <a:moveTo>
                    <a:pt x="65" y="66"/>
                  </a:moveTo>
                  <a:lnTo>
                    <a:pt x="62" y="68"/>
                  </a:lnTo>
                  <a:lnTo>
                    <a:pt x="60" y="69"/>
                  </a:lnTo>
                  <a:lnTo>
                    <a:pt x="55" y="69"/>
                  </a:lnTo>
                  <a:lnTo>
                    <a:pt x="65" y="69"/>
                  </a:lnTo>
                  <a:lnTo>
                    <a:pt x="65" y="66"/>
                  </a:lnTo>
                  <a:close/>
                  <a:moveTo>
                    <a:pt x="32" y="0"/>
                  </a:moveTo>
                  <a:lnTo>
                    <a:pt x="25" y="0"/>
                  </a:lnTo>
                  <a:lnTo>
                    <a:pt x="21" y="1"/>
                  </a:lnTo>
                  <a:lnTo>
                    <a:pt x="14" y="3"/>
                  </a:lnTo>
                  <a:lnTo>
                    <a:pt x="10" y="5"/>
                  </a:lnTo>
                  <a:lnTo>
                    <a:pt x="5" y="11"/>
                  </a:lnTo>
                  <a:lnTo>
                    <a:pt x="3" y="14"/>
                  </a:lnTo>
                  <a:lnTo>
                    <a:pt x="3" y="20"/>
                  </a:lnTo>
                  <a:lnTo>
                    <a:pt x="3" y="22"/>
                  </a:lnTo>
                  <a:lnTo>
                    <a:pt x="6" y="25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5" y="26"/>
                  </a:lnTo>
                  <a:lnTo>
                    <a:pt x="17" y="23"/>
                  </a:lnTo>
                  <a:lnTo>
                    <a:pt x="17" y="13"/>
                  </a:lnTo>
                  <a:lnTo>
                    <a:pt x="17" y="11"/>
                  </a:lnTo>
                  <a:lnTo>
                    <a:pt x="18" y="7"/>
                  </a:lnTo>
                  <a:lnTo>
                    <a:pt x="21" y="5"/>
                  </a:lnTo>
                  <a:lnTo>
                    <a:pt x="47" y="5"/>
                  </a:lnTo>
                  <a:lnTo>
                    <a:pt x="46" y="4"/>
                  </a:lnTo>
                  <a:lnTo>
                    <a:pt x="36" y="1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5" name="Picture 13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" y="294"/>
              <a:ext cx="78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30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9" y="481"/>
              <a:ext cx="43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30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2" y="481"/>
              <a:ext cx="87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30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2" y="481"/>
              <a:ext cx="35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1306"/>
            <p:cNvSpPr>
              <a:spLocks noChangeArrowheads="1"/>
            </p:cNvSpPr>
            <p:nvPr/>
          </p:nvSpPr>
          <p:spPr bwMode="auto">
            <a:xfrm>
              <a:off x="1093" y="177"/>
              <a:ext cx="2041" cy="56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10" name="Picture 130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9" y="1311"/>
              <a:ext cx="689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30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6" y="1311"/>
              <a:ext cx="601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30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8" y="1498"/>
              <a:ext cx="85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302"/>
            <p:cNvSpPr>
              <a:spLocks noChangeArrowheads="1"/>
            </p:cNvSpPr>
            <p:nvPr/>
          </p:nvSpPr>
          <p:spPr bwMode="auto">
            <a:xfrm>
              <a:off x="1206" y="1197"/>
              <a:ext cx="1815" cy="56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14" name="Picture 130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1" y="2229"/>
              <a:ext cx="31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30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9" y="2230"/>
              <a:ext cx="76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1299"/>
            <p:cNvSpPr>
              <a:spLocks noChangeArrowheads="1"/>
            </p:cNvSpPr>
            <p:nvPr/>
          </p:nvSpPr>
          <p:spPr bwMode="auto">
            <a:xfrm>
              <a:off x="1206" y="2104"/>
              <a:ext cx="1815" cy="39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17" name="Picture 1298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9" y="2955"/>
              <a:ext cx="689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297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6" y="2955"/>
              <a:ext cx="601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96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8" y="3142"/>
              <a:ext cx="7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295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5" y="3143"/>
              <a:ext cx="124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94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" y="3330"/>
              <a:ext cx="728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293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0" y="3330"/>
              <a:ext cx="587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1292"/>
            <p:cNvSpPr>
              <a:spLocks noChangeArrowheads="1"/>
            </p:cNvSpPr>
            <p:nvPr/>
          </p:nvSpPr>
          <p:spPr bwMode="auto">
            <a:xfrm>
              <a:off x="1206" y="2841"/>
              <a:ext cx="1815" cy="73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24" name="Picture 129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6" y="4939"/>
              <a:ext cx="31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290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5" y="4940"/>
              <a:ext cx="124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289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7" y="4939"/>
              <a:ext cx="88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288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" y="5127"/>
              <a:ext cx="58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287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5" y="5128"/>
              <a:ext cx="721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ectangle 1286"/>
            <p:cNvSpPr>
              <a:spLocks noChangeArrowheads="1"/>
            </p:cNvSpPr>
            <p:nvPr/>
          </p:nvSpPr>
          <p:spPr bwMode="auto">
            <a:xfrm>
              <a:off x="1206" y="4826"/>
              <a:ext cx="1815" cy="56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30" name="Picture 128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1" y="3999"/>
              <a:ext cx="74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128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1" y="4033"/>
              <a:ext cx="775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1283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7" y="4220"/>
              <a:ext cx="68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1282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" y="4220"/>
              <a:ext cx="74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Rectangle 1281"/>
            <p:cNvSpPr>
              <a:spLocks noChangeArrowheads="1"/>
            </p:cNvSpPr>
            <p:nvPr/>
          </p:nvSpPr>
          <p:spPr bwMode="auto">
            <a:xfrm>
              <a:off x="1206" y="3918"/>
              <a:ext cx="1815" cy="56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35" name="Picture 1280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9" y="5857"/>
              <a:ext cx="71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1279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9" y="5857"/>
              <a:ext cx="721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Rectangle 1278"/>
            <p:cNvSpPr>
              <a:spLocks noChangeArrowheads="1"/>
            </p:cNvSpPr>
            <p:nvPr/>
          </p:nvSpPr>
          <p:spPr bwMode="auto">
            <a:xfrm>
              <a:off x="1206" y="5733"/>
              <a:ext cx="1815" cy="39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38" name="Picture 1277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" y="6595"/>
              <a:ext cx="58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1276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0" y="6594"/>
              <a:ext cx="7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Rectangle 1275"/>
            <p:cNvSpPr>
              <a:spLocks noChangeArrowheads="1"/>
            </p:cNvSpPr>
            <p:nvPr/>
          </p:nvSpPr>
          <p:spPr bwMode="auto">
            <a:xfrm>
              <a:off x="1206" y="6470"/>
              <a:ext cx="1815" cy="39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41" name="Rectangle 1274"/>
            <p:cNvSpPr>
              <a:spLocks noChangeArrowheads="1"/>
            </p:cNvSpPr>
            <p:nvPr/>
          </p:nvSpPr>
          <p:spPr bwMode="auto">
            <a:xfrm>
              <a:off x="1036" y="970"/>
              <a:ext cx="2240" cy="6520"/>
            </a:xfrm>
            <a:prstGeom prst="rect">
              <a:avLst/>
            </a:prstGeom>
            <a:noFill/>
            <a:ln w="19050">
              <a:solidFill>
                <a:srgbClr val="939598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42" name="Line 1273"/>
            <p:cNvCxnSpPr>
              <a:cxnSpLocks noChangeShapeType="1"/>
            </p:cNvCxnSpPr>
            <p:nvPr/>
          </p:nvCxnSpPr>
          <p:spPr bwMode="auto">
            <a:xfrm>
              <a:off x="2114" y="1765"/>
              <a:ext cx="0" cy="223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Freeform 1272"/>
            <p:cNvSpPr>
              <a:spLocks/>
            </p:cNvSpPr>
            <p:nvPr/>
          </p:nvSpPr>
          <p:spPr bwMode="auto">
            <a:xfrm>
              <a:off x="2065" y="1965"/>
              <a:ext cx="97" cy="140"/>
            </a:xfrm>
            <a:custGeom>
              <a:avLst/>
              <a:gdLst>
                <a:gd name="T0" fmla="+- 0 2162 2066"/>
                <a:gd name="T1" fmla="*/ T0 w 97"/>
                <a:gd name="T2" fmla="+- 0 1965 1965"/>
                <a:gd name="T3" fmla="*/ 1965 h 140"/>
                <a:gd name="T4" fmla="+- 0 2066 2066"/>
                <a:gd name="T5" fmla="*/ T4 w 97"/>
                <a:gd name="T6" fmla="+- 0 1965 1965"/>
                <a:gd name="T7" fmla="*/ 1965 h 140"/>
                <a:gd name="T8" fmla="+- 0 2114 2066"/>
                <a:gd name="T9" fmla="*/ T8 w 97"/>
                <a:gd name="T10" fmla="+- 0 2105 1965"/>
                <a:gd name="T11" fmla="*/ 2105 h 140"/>
                <a:gd name="T12" fmla="+- 0 2162 2066"/>
                <a:gd name="T13" fmla="*/ T12 w 97"/>
                <a:gd name="T14" fmla="+- 0 1965 1965"/>
                <a:gd name="T15" fmla="*/ 1965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96" y="0"/>
                  </a:moveTo>
                  <a:lnTo>
                    <a:pt x="0" y="0"/>
                  </a:lnTo>
                  <a:lnTo>
                    <a:pt x="48" y="14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44" name="Line 1271"/>
            <p:cNvCxnSpPr>
              <a:cxnSpLocks noChangeShapeType="1"/>
            </p:cNvCxnSpPr>
            <p:nvPr/>
          </p:nvCxnSpPr>
          <p:spPr bwMode="auto">
            <a:xfrm>
              <a:off x="2114" y="744"/>
              <a:ext cx="0" cy="337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Freeform 1270"/>
            <p:cNvSpPr>
              <a:spLocks/>
            </p:cNvSpPr>
            <p:nvPr/>
          </p:nvSpPr>
          <p:spPr bwMode="auto">
            <a:xfrm>
              <a:off x="2065" y="1058"/>
              <a:ext cx="97" cy="140"/>
            </a:xfrm>
            <a:custGeom>
              <a:avLst/>
              <a:gdLst>
                <a:gd name="T0" fmla="+- 0 2162 2066"/>
                <a:gd name="T1" fmla="*/ T0 w 97"/>
                <a:gd name="T2" fmla="+- 0 1058 1058"/>
                <a:gd name="T3" fmla="*/ 1058 h 140"/>
                <a:gd name="T4" fmla="+- 0 2066 2066"/>
                <a:gd name="T5" fmla="*/ T4 w 97"/>
                <a:gd name="T6" fmla="+- 0 1058 1058"/>
                <a:gd name="T7" fmla="*/ 1058 h 140"/>
                <a:gd name="T8" fmla="+- 0 2114 2066"/>
                <a:gd name="T9" fmla="*/ T8 w 97"/>
                <a:gd name="T10" fmla="+- 0 1198 1058"/>
                <a:gd name="T11" fmla="*/ 1198 h 140"/>
                <a:gd name="T12" fmla="+- 0 2162 2066"/>
                <a:gd name="T13" fmla="*/ T12 w 97"/>
                <a:gd name="T14" fmla="+- 0 1058 1058"/>
                <a:gd name="T15" fmla="*/ 1058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96" y="0"/>
                  </a:moveTo>
                  <a:lnTo>
                    <a:pt x="0" y="0"/>
                  </a:lnTo>
                  <a:lnTo>
                    <a:pt x="48" y="14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46" name="Line 1269"/>
            <p:cNvCxnSpPr>
              <a:cxnSpLocks noChangeShapeType="1"/>
            </p:cNvCxnSpPr>
            <p:nvPr/>
          </p:nvCxnSpPr>
          <p:spPr bwMode="auto">
            <a:xfrm>
              <a:off x="2114" y="2502"/>
              <a:ext cx="0" cy="223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Freeform 1268"/>
            <p:cNvSpPr>
              <a:spLocks/>
            </p:cNvSpPr>
            <p:nvPr/>
          </p:nvSpPr>
          <p:spPr bwMode="auto">
            <a:xfrm>
              <a:off x="2065" y="2702"/>
              <a:ext cx="97" cy="140"/>
            </a:xfrm>
            <a:custGeom>
              <a:avLst/>
              <a:gdLst>
                <a:gd name="T0" fmla="+- 0 2162 2066"/>
                <a:gd name="T1" fmla="*/ T0 w 97"/>
                <a:gd name="T2" fmla="+- 0 2702 2702"/>
                <a:gd name="T3" fmla="*/ 2702 h 140"/>
                <a:gd name="T4" fmla="+- 0 2066 2066"/>
                <a:gd name="T5" fmla="*/ T4 w 97"/>
                <a:gd name="T6" fmla="+- 0 2702 2702"/>
                <a:gd name="T7" fmla="*/ 2702 h 140"/>
                <a:gd name="T8" fmla="+- 0 2114 2066"/>
                <a:gd name="T9" fmla="*/ T8 w 97"/>
                <a:gd name="T10" fmla="+- 0 2842 2702"/>
                <a:gd name="T11" fmla="*/ 2842 h 140"/>
                <a:gd name="T12" fmla="+- 0 2162 2066"/>
                <a:gd name="T13" fmla="*/ T12 w 97"/>
                <a:gd name="T14" fmla="+- 0 2702 2702"/>
                <a:gd name="T15" fmla="*/ 2702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96" y="0"/>
                  </a:moveTo>
                  <a:lnTo>
                    <a:pt x="0" y="0"/>
                  </a:lnTo>
                  <a:lnTo>
                    <a:pt x="48" y="14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48" name="Line 1267"/>
            <p:cNvCxnSpPr>
              <a:cxnSpLocks noChangeShapeType="1"/>
            </p:cNvCxnSpPr>
            <p:nvPr/>
          </p:nvCxnSpPr>
          <p:spPr bwMode="auto">
            <a:xfrm>
              <a:off x="2114" y="3579"/>
              <a:ext cx="0" cy="223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Freeform 1266"/>
            <p:cNvSpPr>
              <a:spLocks/>
            </p:cNvSpPr>
            <p:nvPr/>
          </p:nvSpPr>
          <p:spPr bwMode="auto">
            <a:xfrm>
              <a:off x="2065" y="3779"/>
              <a:ext cx="97" cy="140"/>
            </a:xfrm>
            <a:custGeom>
              <a:avLst/>
              <a:gdLst>
                <a:gd name="T0" fmla="+- 0 2162 2066"/>
                <a:gd name="T1" fmla="*/ T0 w 97"/>
                <a:gd name="T2" fmla="+- 0 3779 3779"/>
                <a:gd name="T3" fmla="*/ 3779 h 140"/>
                <a:gd name="T4" fmla="+- 0 2066 2066"/>
                <a:gd name="T5" fmla="*/ T4 w 97"/>
                <a:gd name="T6" fmla="+- 0 3779 3779"/>
                <a:gd name="T7" fmla="*/ 3779 h 140"/>
                <a:gd name="T8" fmla="+- 0 2114 2066"/>
                <a:gd name="T9" fmla="*/ T8 w 97"/>
                <a:gd name="T10" fmla="+- 0 3919 3779"/>
                <a:gd name="T11" fmla="*/ 3919 h 140"/>
                <a:gd name="T12" fmla="+- 0 2162 2066"/>
                <a:gd name="T13" fmla="*/ T12 w 97"/>
                <a:gd name="T14" fmla="+- 0 3779 3779"/>
                <a:gd name="T15" fmla="*/ 3779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96" y="0"/>
                  </a:moveTo>
                  <a:lnTo>
                    <a:pt x="0" y="0"/>
                  </a:lnTo>
                  <a:lnTo>
                    <a:pt x="48" y="14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50" name="Line 1265"/>
            <p:cNvCxnSpPr>
              <a:cxnSpLocks noChangeShapeType="1"/>
            </p:cNvCxnSpPr>
            <p:nvPr/>
          </p:nvCxnSpPr>
          <p:spPr bwMode="auto">
            <a:xfrm>
              <a:off x="2114" y="4486"/>
              <a:ext cx="0" cy="223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Freeform 1264"/>
            <p:cNvSpPr>
              <a:spLocks/>
            </p:cNvSpPr>
            <p:nvPr/>
          </p:nvSpPr>
          <p:spPr bwMode="auto">
            <a:xfrm>
              <a:off x="2065" y="4686"/>
              <a:ext cx="97" cy="140"/>
            </a:xfrm>
            <a:custGeom>
              <a:avLst/>
              <a:gdLst>
                <a:gd name="T0" fmla="+- 0 2162 2066"/>
                <a:gd name="T1" fmla="*/ T0 w 97"/>
                <a:gd name="T2" fmla="+- 0 4686 4686"/>
                <a:gd name="T3" fmla="*/ 4686 h 140"/>
                <a:gd name="T4" fmla="+- 0 2066 2066"/>
                <a:gd name="T5" fmla="*/ T4 w 97"/>
                <a:gd name="T6" fmla="+- 0 4686 4686"/>
                <a:gd name="T7" fmla="*/ 4686 h 140"/>
                <a:gd name="T8" fmla="+- 0 2114 2066"/>
                <a:gd name="T9" fmla="*/ T8 w 97"/>
                <a:gd name="T10" fmla="+- 0 4826 4686"/>
                <a:gd name="T11" fmla="*/ 4826 h 140"/>
                <a:gd name="T12" fmla="+- 0 2162 2066"/>
                <a:gd name="T13" fmla="*/ T12 w 97"/>
                <a:gd name="T14" fmla="+- 0 4686 4686"/>
                <a:gd name="T15" fmla="*/ 4686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96" y="0"/>
                  </a:moveTo>
                  <a:lnTo>
                    <a:pt x="0" y="0"/>
                  </a:lnTo>
                  <a:lnTo>
                    <a:pt x="48" y="14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52" name="Line 1263"/>
            <p:cNvCxnSpPr>
              <a:cxnSpLocks noChangeShapeType="1"/>
            </p:cNvCxnSpPr>
            <p:nvPr/>
          </p:nvCxnSpPr>
          <p:spPr bwMode="auto">
            <a:xfrm>
              <a:off x="2114" y="5393"/>
              <a:ext cx="0" cy="223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Freeform 1262"/>
            <p:cNvSpPr>
              <a:spLocks/>
            </p:cNvSpPr>
            <p:nvPr/>
          </p:nvSpPr>
          <p:spPr bwMode="auto">
            <a:xfrm>
              <a:off x="2065" y="5593"/>
              <a:ext cx="97" cy="140"/>
            </a:xfrm>
            <a:custGeom>
              <a:avLst/>
              <a:gdLst>
                <a:gd name="T0" fmla="+- 0 2162 2066"/>
                <a:gd name="T1" fmla="*/ T0 w 97"/>
                <a:gd name="T2" fmla="+- 0 5594 5594"/>
                <a:gd name="T3" fmla="*/ 5594 h 140"/>
                <a:gd name="T4" fmla="+- 0 2066 2066"/>
                <a:gd name="T5" fmla="*/ T4 w 97"/>
                <a:gd name="T6" fmla="+- 0 5594 5594"/>
                <a:gd name="T7" fmla="*/ 5594 h 140"/>
                <a:gd name="T8" fmla="+- 0 2114 2066"/>
                <a:gd name="T9" fmla="*/ T8 w 97"/>
                <a:gd name="T10" fmla="+- 0 5733 5594"/>
                <a:gd name="T11" fmla="*/ 5733 h 140"/>
                <a:gd name="T12" fmla="+- 0 2162 2066"/>
                <a:gd name="T13" fmla="*/ T12 w 97"/>
                <a:gd name="T14" fmla="+- 0 5594 5594"/>
                <a:gd name="T15" fmla="*/ 5594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96" y="0"/>
                  </a:moveTo>
                  <a:lnTo>
                    <a:pt x="0" y="0"/>
                  </a:lnTo>
                  <a:lnTo>
                    <a:pt x="48" y="139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54" name="Line 1261"/>
            <p:cNvCxnSpPr>
              <a:cxnSpLocks noChangeShapeType="1"/>
            </p:cNvCxnSpPr>
            <p:nvPr/>
          </p:nvCxnSpPr>
          <p:spPr bwMode="auto">
            <a:xfrm>
              <a:off x="2114" y="6130"/>
              <a:ext cx="0" cy="223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Freeform 1260"/>
            <p:cNvSpPr>
              <a:spLocks/>
            </p:cNvSpPr>
            <p:nvPr/>
          </p:nvSpPr>
          <p:spPr bwMode="auto">
            <a:xfrm>
              <a:off x="2065" y="6330"/>
              <a:ext cx="97" cy="140"/>
            </a:xfrm>
            <a:custGeom>
              <a:avLst/>
              <a:gdLst>
                <a:gd name="T0" fmla="+- 0 2162 2066"/>
                <a:gd name="T1" fmla="*/ T0 w 97"/>
                <a:gd name="T2" fmla="+- 0 6330 6330"/>
                <a:gd name="T3" fmla="*/ 6330 h 140"/>
                <a:gd name="T4" fmla="+- 0 2066 2066"/>
                <a:gd name="T5" fmla="*/ T4 w 97"/>
                <a:gd name="T6" fmla="+- 0 6330 6330"/>
                <a:gd name="T7" fmla="*/ 6330 h 140"/>
                <a:gd name="T8" fmla="+- 0 2114 2066"/>
                <a:gd name="T9" fmla="*/ T8 w 97"/>
                <a:gd name="T10" fmla="+- 0 6470 6330"/>
                <a:gd name="T11" fmla="*/ 6470 h 140"/>
                <a:gd name="T12" fmla="+- 0 2162 2066"/>
                <a:gd name="T13" fmla="*/ T12 w 97"/>
                <a:gd name="T14" fmla="+- 0 6330 6330"/>
                <a:gd name="T15" fmla="*/ 6330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96" y="0"/>
                  </a:moveTo>
                  <a:lnTo>
                    <a:pt x="0" y="0"/>
                  </a:lnTo>
                  <a:lnTo>
                    <a:pt x="48" y="14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56" name="Picture 1259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" y="7034"/>
              <a:ext cx="154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1258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6" y="7227"/>
              <a:ext cx="67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1257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" y="7233"/>
              <a:ext cx="47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1256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6" y="7227"/>
              <a:ext cx="54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0" name="Line 1255"/>
            <p:cNvCxnSpPr>
              <a:cxnSpLocks noChangeShapeType="1"/>
            </p:cNvCxnSpPr>
            <p:nvPr/>
          </p:nvCxnSpPr>
          <p:spPr bwMode="auto">
            <a:xfrm>
              <a:off x="3191" y="5931"/>
              <a:ext cx="0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Freeform 1254"/>
            <p:cNvSpPr>
              <a:spLocks/>
            </p:cNvSpPr>
            <p:nvPr/>
          </p:nvSpPr>
          <p:spPr bwMode="auto">
            <a:xfrm>
              <a:off x="3021" y="5883"/>
              <a:ext cx="140" cy="97"/>
            </a:xfrm>
            <a:custGeom>
              <a:avLst/>
              <a:gdLst>
                <a:gd name="T0" fmla="+- 0 3161 3021"/>
                <a:gd name="T1" fmla="*/ T0 w 140"/>
                <a:gd name="T2" fmla="+- 0 5883 5883"/>
                <a:gd name="T3" fmla="*/ 5883 h 97"/>
                <a:gd name="T4" fmla="+- 0 3021 3021"/>
                <a:gd name="T5" fmla="*/ T4 w 140"/>
                <a:gd name="T6" fmla="+- 0 5932 5883"/>
                <a:gd name="T7" fmla="*/ 5932 h 97"/>
                <a:gd name="T8" fmla="+- 0 3161 3021"/>
                <a:gd name="T9" fmla="*/ T8 w 140"/>
                <a:gd name="T10" fmla="+- 0 5980 5883"/>
                <a:gd name="T11" fmla="*/ 5980 h 97"/>
                <a:gd name="T12" fmla="+- 0 3161 3021"/>
                <a:gd name="T13" fmla="*/ T12 w 140"/>
                <a:gd name="T14" fmla="+- 0 5883 5883"/>
                <a:gd name="T15" fmla="*/ 5883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140" y="0"/>
                  </a:moveTo>
                  <a:lnTo>
                    <a:pt x="0" y="49"/>
                  </a:lnTo>
                  <a:lnTo>
                    <a:pt x="140" y="97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62" name="Line 1253"/>
            <p:cNvCxnSpPr>
              <a:cxnSpLocks noChangeShapeType="1"/>
            </p:cNvCxnSpPr>
            <p:nvPr/>
          </p:nvCxnSpPr>
          <p:spPr bwMode="auto">
            <a:xfrm>
              <a:off x="3191" y="5109"/>
              <a:ext cx="0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Freeform 1252"/>
            <p:cNvSpPr>
              <a:spLocks/>
            </p:cNvSpPr>
            <p:nvPr/>
          </p:nvSpPr>
          <p:spPr bwMode="auto">
            <a:xfrm>
              <a:off x="3021" y="5061"/>
              <a:ext cx="140" cy="97"/>
            </a:xfrm>
            <a:custGeom>
              <a:avLst/>
              <a:gdLst>
                <a:gd name="T0" fmla="+- 0 3161 3021"/>
                <a:gd name="T1" fmla="*/ T0 w 140"/>
                <a:gd name="T2" fmla="+- 0 5061 5061"/>
                <a:gd name="T3" fmla="*/ 5061 h 97"/>
                <a:gd name="T4" fmla="+- 0 3021 3021"/>
                <a:gd name="T5" fmla="*/ T4 w 140"/>
                <a:gd name="T6" fmla="+- 0 5109 5061"/>
                <a:gd name="T7" fmla="*/ 5109 h 97"/>
                <a:gd name="T8" fmla="+- 0 3161 3021"/>
                <a:gd name="T9" fmla="*/ T8 w 140"/>
                <a:gd name="T10" fmla="+- 0 5158 5061"/>
                <a:gd name="T11" fmla="*/ 5158 h 97"/>
                <a:gd name="T12" fmla="+- 0 3161 3021"/>
                <a:gd name="T13" fmla="*/ T12 w 140"/>
                <a:gd name="T14" fmla="+- 0 5061 5061"/>
                <a:gd name="T15" fmla="*/ 5061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140" y="0"/>
                  </a:moveTo>
                  <a:lnTo>
                    <a:pt x="0" y="48"/>
                  </a:lnTo>
                  <a:lnTo>
                    <a:pt x="140" y="97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64" name="Line 1251"/>
            <p:cNvCxnSpPr>
              <a:cxnSpLocks noChangeShapeType="1"/>
            </p:cNvCxnSpPr>
            <p:nvPr/>
          </p:nvCxnSpPr>
          <p:spPr bwMode="auto">
            <a:xfrm>
              <a:off x="3191" y="4202"/>
              <a:ext cx="0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Freeform 1250"/>
            <p:cNvSpPr>
              <a:spLocks/>
            </p:cNvSpPr>
            <p:nvPr/>
          </p:nvSpPr>
          <p:spPr bwMode="auto">
            <a:xfrm>
              <a:off x="3021" y="4154"/>
              <a:ext cx="140" cy="97"/>
            </a:xfrm>
            <a:custGeom>
              <a:avLst/>
              <a:gdLst>
                <a:gd name="T0" fmla="+- 0 3161 3021"/>
                <a:gd name="T1" fmla="*/ T0 w 140"/>
                <a:gd name="T2" fmla="+- 0 4154 4154"/>
                <a:gd name="T3" fmla="*/ 4154 h 97"/>
                <a:gd name="T4" fmla="+- 0 3021 3021"/>
                <a:gd name="T5" fmla="*/ T4 w 140"/>
                <a:gd name="T6" fmla="+- 0 4202 4154"/>
                <a:gd name="T7" fmla="*/ 4202 h 97"/>
                <a:gd name="T8" fmla="+- 0 3161 3021"/>
                <a:gd name="T9" fmla="*/ T8 w 140"/>
                <a:gd name="T10" fmla="+- 0 4251 4154"/>
                <a:gd name="T11" fmla="*/ 4251 h 97"/>
                <a:gd name="T12" fmla="+- 0 3161 3021"/>
                <a:gd name="T13" fmla="*/ T12 w 140"/>
                <a:gd name="T14" fmla="+- 0 4154 4154"/>
                <a:gd name="T15" fmla="*/ 4154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140" y="0"/>
                  </a:moveTo>
                  <a:lnTo>
                    <a:pt x="0" y="48"/>
                  </a:lnTo>
                  <a:lnTo>
                    <a:pt x="140" y="97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66" name="Line 1249"/>
            <p:cNvCxnSpPr>
              <a:cxnSpLocks noChangeShapeType="1"/>
            </p:cNvCxnSpPr>
            <p:nvPr/>
          </p:nvCxnSpPr>
          <p:spPr bwMode="auto">
            <a:xfrm>
              <a:off x="3191" y="3210"/>
              <a:ext cx="0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Freeform 1248"/>
            <p:cNvSpPr>
              <a:spLocks/>
            </p:cNvSpPr>
            <p:nvPr/>
          </p:nvSpPr>
          <p:spPr bwMode="auto">
            <a:xfrm>
              <a:off x="3021" y="3162"/>
              <a:ext cx="140" cy="97"/>
            </a:xfrm>
            <a:custGeom>
              <a:avLst/>
              <a:gdLst>
                <a:gd name="T0" fmla="+- 0 3161 3021"/>
                <a:gd name="T1" fmla="*/ T0 w 140"/>
                <a:gd name="T2" fmla="+- 0 3162 3162"/>
                <a:gd name="T3" fmla="*/ 3162 h 97"/>
                <a:gd name="T4" fmla="+- 0 3021 3021"/>
                <a:gd name="T5" fmla="*/ T4 w 140"/>
                <a:gd name="T6" fmla="+- 0 3210 3162"/>
                <a:gd name="T7" fmla="*/ 3210 h 97"/>
                <a:gd name="T8" fmla="+- 0 3161 3021"/>
                <a:gd name="T9" fmla="*/ T8 w 140"/>
                <a:gd name="T10" fmla="+- 0 3258 3162"/>
                <a:gd name="T11" fmla="*/ 3258 h 97"/>
                <a:gd name="T12" fmla="+- 0 3161 3021"/>
                <a:gd name="T13" fmla="*/ T12 w 140"/>
                <a:gd name="T14" fmla="+- 0 3162 3162"/>
                <a:gd name="T15" fmla="*/ 3162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140" y="0"/>
                  </a:moveTo>
                  <a:lnTo>
                    <a:pt x="0" y="48"/>
                  </a:lnTo>
                  <a:lnTo>
                    <a:pt x="140" y="96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68" name="Line 1247"/>
            <p:cNvCxnSpPr>
              <a:cxnSpLocks noChangeShapeType="1"/>
            </p:cNvCxnSpPr>
            <p:nvPr/>
          </p:nvCxnSpPr>
          <p:spPr bwMode="auto">
            <a:xfrm>
              <a:off x="3191" y="2303"/>
              <a:ext cx="0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Freeform 1246"/>
            <p:cNvSpPr>
              <a:spLocks/>
            </p:cNvSpPr>
            <p:nvPr/>
          </p:nvSpPr>
          <p:spPr bwMode="auto">
            <a:xfrm>
              <a:off x="3021" y="2255"/>
              <a:ext cx="140" cy="97"/>
            </a:xfrm>
            <a:custGeom>
              <a:avLst/>
              <a:gdLst>
                <a:gd name="T0" fmla="+- 0 3161 3021"/>
                <a:gd name="T1" fmla="*/ T0 w 140"/>
                <a:gd name="T2" fmla="+- 0 2255 2255"/>
                <a:gd name="T3" fmla="*/ 2255 h 97"/>
                <a:gd name="T4" fmla="+- 0 3021 3021"/>
                <a:gd name="T5" fmla="*/ T4 w 140"/>
                <a:gd name="T6" fmla="+- 0 2303 2255"/>
                <a:gd name="T7" fmla="*/ 2303 h 97"/>
                <a:gd name="T8" fmla="+- 0 3161 3021"/>
                <a:gd name="T9" fmla="*/ T8 w 140"/>
                <a:gd name="T10" fmla="+- 0 2351 2255"/>
                <a:gd name="T11" fmla="*/ 2351 h 97"/>
                <a:gd name="T12" fmla="+- 0 3161 3021"/>
                <a:gd name="T13" fmla="*/ T12 w 140"/>
                <a:gd name="T14" fmla="+- 0 2255 2255"/>
                <a:gd name="T15" fmla="*/ 2255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140" y="0"/>
                  </a:moveTo>
                  <a:lnTo>
                    <a:pt x="0" y="48"/>
                  </a:lnTo>
                  <a:lnTo>
                    <a:pt x="140" y="96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70" name="Freeform 1245"/>
            <p:cNvSpPr>
              <a:spLocks/>
            </p:cNvSpPr>
            <p:nvPr/>
          </p:nvSpPr>
          <p:spPr bwMode="auto">
            <a:xfrm>
              <a:off x="3137" y="1481"/>
              <a:ext cx="54" cy="5188"/>
            </a:xfrm>
            <a:custGeom>
              <a:avLst/>
              <a:gdLst>
                <a:gd name="T0" fmla="+- 0 3138 3138"/>
                <a:gd name="T1" fmla="*/ T0 w 54"/>
                <a:gd name="T2" fmla="+- 0 1481 1481"/>
                <a:gd name="T3" fmla="*/ 1481 h 5188"/>
                <a:gd name="T4" fmla="+- 0 3191 3138"/>
                <a:gd name="T5" fmla="*/ T4 w 54"/>
                <a:gd name="T6" fmla="+- 0 1481 1481"/>
                <a:gd name="T7" fmla="*/ 1481 h 5188"/>
                <a:gd name="T8" fmla="+- 0 3191 3138"/>
                <a:gd name="T9" fmla="*/ T8 w 54"/>
                <a:gd name="T10" fmla="+- 0 6668 1481"/>
                <a:gd name="T11" fmla="*/ 6668 h 5188"/>
                <a:gd name="T12" fmla="+- 0 3138 3138"/>
                <a:gd name="T13" fmla="*/ T12 w 54"/>
                <a:gd name="T14" fmla="+- 0 6668 1481"/>
                <a:gd name="T15" fmla="*/ 6668 h 51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4" h="5188">
                  <a:moveTo>
                    <a:pt x="0" y="0"/>
                  </a:moveTo>
                  <a:lnTo>
                    <a:pt x="53" y="0"/>
                  </a:lnTo>
                  <a:lnTo>
                    <a:pt x="53" y="5187"/>
                  </a:lnTo>
                  <a:lnTo>
                    <a:pt x="0" y="5187"/>
                  </a:lnTo>
                </a:path>
              </a:pathLst>
            </a:cu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71" name="Freeform 1244"/>
            <p:cNvSpPr>
              <a:spLocks/>
            </p:cNvSpPr>
            <p:nvPr/>
          </p:nvSpPr>
          <p:spPr bwMode="auto">
            <a:xfrm>
              <a:off x="3021" y="1433"/>
              <a:ext cx="140" cy="97"/>
            </a:xfrm>
            <a:custGeom>
              <a:avLst/>
              <a:gdLst>
                <a:gd name="T0" fmla="+- 0 3161 3021"/>
                <a:gd name="T1" fmla="*/ T0 w 140"/>
                <a:gd name="T2" fmla="+- 0 1433 1433"/>
                <a:gd name="T3" fmla="*/ 1433 h 97"/>
                <a:gd name="T4" fmla="+- 0 3021 3021"/>
                <a:gd name="T5" fmla="*/ T4 w 140"/>
                <a:gd name="T6" fmla="+- 0 1481 1433"/>
                <a:gd name="T7" fmla="*/ 1481 h 97"/>
                <a:gd name="T8" fmla="+- 0 3161 3021"/>
                <a:gd name="T9" fmla="*/ T8 w 140"/>
                <a:gd name="T10" fmla="+- 0 1529 1433"/>
                <a:gd name="T11" fmla="*/ 1529 h 97"/>
                <a:gd name="T12" fmla="+- 0 3161 3021"/>
                <a:gd name="T13" fmla="*/ T12 w 140"/>
                <a:gd name="T14" fmla="+- 0 1433 1433"/>
                <a:gd name="T15" fmla="*/ 1433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140" y="0"/>
                  </a:moveTo>
                  <a:lnTo>
                    <a:pt x="0" y="48"/>
                  </a:lnTo>
                  <a:lnTo>
                    <a:pt x="140" y="96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72" name="Freeform 1243"/>
            <p:cNvSpPr>
              <a:spLocks/>
            </p:cNvSpPr>
            <p:nvPr/>
          </p:nvSpPr>
          <p:spPr bwMode="auto">
            <a:xfrm>
              <a:off x="3021" y="6620"/>
              <a:ext cx="140" cy="97"/>
            </a:xfrm>
            <a:custGeom>
              <a:avLst/>
              <a:gdLst>
                <a:gd name="T0" fmla="+- 0 3161 3021"/>
                <a:gd name="T1" fmla="*/ T0 w 140"/>
                <a:gd name="T2" fmla="+- 0 6620 6620"/>
                <a:gd name="T3" fmla="*/ 6620 h 97"/>
                <a:gd name="T4" fmla="+- 0 3021 3021"/>
                <a:gd name="T5" fmla="*/ T4 w 140"/>
                <a:gd name="T6" fmla="+- 0 6668 6620"/>
                <a:gd name="T7" fmla="*/ 6668 h 97"/>
                <a:gd name="T8" fmla="+- 0 3161 3021"/>
                <a:gd name="T9" fmla="*/ T8 w 140"/>
                <a:gd name="T10" fmla="+- 0 6717 6620"/>
                <a:gd name="T11" fmla="*/ 6717 h 97"/>
                <a:gd name="T12" fmla="+- 0 3161 3021"/>
                <a:gd name="T13" fmla="*/ T12 w 140"/>
                <a:gd name="T14" fmla="+- 0 6620 6620"/>
                <a:gd name="T15" fmla="*/ 6620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140" y="0"/>
                  </a:moveTo>
                  <a:lnTo>
                    <a:pt x="0" y="48"/>
                  </a:lnTo>
                  <a:lnTo>
                    <a:pt x="140" y="97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73" name="Picture 1242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0" y="2671"/>
              <a:ext cx="1043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" name="Picture 1241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7" y="2859"/>
              <a:ext cx="74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" name="Rectangle 1240"/>
            <p:cNvSpPr>
              <a:spLocks noChangeArrowheads="1"/>
            </p:cNvSpPr>
            <p:nvPr/>
          </p:nvSpPr>
          <p:spPr bwMode="auto">
            <a:xfrm>
              <a:off x="3701" y="2558"/>
              <a:ext cx="1815" cy="56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76" name="Picture 1239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3" y="3590"/>
              <a:ext cx="49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" name="Picture 1238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" y="3590"/>
              <a:ext cx="40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" name="Rectangle 1237"/>
            <p:cNvSpPr>
              <a:spLocks noChangeArrowheads="1"/>
            </p:cNvSpPr>
            <p:nvPr/>
          </p:nvSpPr>
          <p:spPr bwMode="auto">
            <a:xfrm>
              <a:off x="3701" y="3465"/>
              <a:ext cx="1815" cy="39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79" name="Picture 1236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5" y="5052"/>
              <a:ext cx="92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1235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6" y="5053"/>
              <a:ext cx="61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1234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9" y="5241"/>
              <a:ext cx="739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" name="Rectangle 1233"/>
            <p:cNvSpPr>
              <a:spLocks noChangeArrowheads="1"/>
            </p:cNvSpPr>
            <p:nvPr/>
          </p:nvSpPr>
          <p:spPr bwMode="auto">
            <a:xfrm>
              <a:off x="3701" y="4939"/>
              <a:ext cx="1815" cy="56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83" name="Picture 1232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1" y="4326"/>
              <a:ext cx="6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1231"/>
            <p:cNvPicPr>
              <a:picLocks noChangeAspect="1" noChangeArrowheads="1"/>
            </p:cNvPicPr>
            <p:nvPr/>
          </p:nvPicPr>
          <p:blipFill>
            <a:blip r:embed="rId4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6" y="4327"/>
              <a:ext cx="739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" name="Rectangle 1230"/>
            <p:cNvSpPr>
              <a:spLocks noChangeArrowheads="1"/>
            </p:cNvSpPr>
            <p:nvPr/>
          </p:nvSpPr>
          <p:spPr bwMode="auto">
            <a:xfrm>
              <a:off x="3701" y="4202"/>
              <a:ext cx="1815" cy="39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86" name="Rectangle 1229"/>
            <p:cNvSpPr>
              <a:spLocks noChangeArrowheads="1"/>
            </p:cNvSpPr>
            <p:nvPr/>
          </p:nvSpPr>
          <p:spPr bwMode="auto">
            <a:xfrm>
              <a:off x="3446" y="970"/>
              <a:ext cx="2325" cy="6520"/>
            </a:xfrm>
            <a:prstGeom prst="rect">
              <a:avLst/>
            </a:prstGeom>
            <a:noFill/>
            <a:ln w="19050">
              <a:solidFill>
                <a:srgbClr val="939598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87" name="Line 1228"/>
            <p:cNvCxnSpPr>
              <a:cxnSpLocks noChangeShapeType="1"/>
            </p:cNvCxnSpPr>
            <p:nvPr/>
          </p:nvCxnSpPr>
          <p:spPr bwMode="auto">
            <a:xfrm>
              <a:off x="4608" y="3125"/>
              <a:ext cx="0" cy="223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Freeform 1227"/>
            <p:cNvSpPr>
              <a:spLocks/>
            </p:cNvSpPr>
            <p:nvPr/>
          </p:nvSpPr>
          <p:spPr bwMode="auto">
            <a:xfrm>
              <a:off x="4560" y="3325"/>
              <a:ext cx="97" cy="140"/>
            </a:xfrm>
            <a:custGeom>
              <a:avLst/>
              <a:gdLst>
                <a:gd name="T0" fmla="+- 0 4657 4560"/>
                <a:gd name="T1" fmla="*/ T0 w 97"/>
                <a:gd name="T2" fmla="+- 0 3326 3326"/>
                <a:gd name="T3" fmla="*/ 3326 h 140"/>
                <a:gd name="T4" fmla="+- 0 4560 4560"/>
                <a:gd name="T5" fmla="*/ T4 w 97"/>
                <a:gd name="T6" fmla="+- 0 3326 3326"/>
                <a:gd name="T7" fmla="*/ 3326 h 140"/>
                <a:gd name="T8" fmla="+- 0 4608 4560"/>
                <a:gd name="T9" fmla="*/ T8 w 97"/>
                <a:gd name="T10" fmla="+- 0 3465 3326"/>
                <a:gd name="T11" fmla="*/ 3465 h 140"/>
                <a:gd name="T12" fmla="+- 0 4657 4560"/>
                <a:gd name="T13" fmla="*/ T12 w 97"/>
                <a:gd name="T14" fmla="+- 0 3326 3326"/>
                <a:gd name="T15" fmla="*/ 3326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97" y="0"/>
                  </a:moveTo>
                  <a:lnTo>
                    <a:pt x="0" y="0"/>
                  </a:lnTo>
                  <a:lnTo>
                    <a:pt x="48" y="139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89" name="Line 1226"/>
            <p:cNvCxnSpPr>
              <a:cxnSpLocks noChangeShapeType="1"/>
            </p:cNvCxnSpPr>
            <p:nvPr/>
          </p:nvCxnSpPr>
          <p:spPr bwMode="auto">
            <a:xfrm>
              <a:off x="4608" y="3862"/>
              <a:ext cx="0" cy="223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Freeform 1225"/>
            <p:cNvSpPr>
              <a:spLocks/>
            </p:cNvSpPr>
            <p:nvPr/>
          </p:nvSpPr>
          <p:spPr bwMode="auto">
            <a:xfrm>
              <a:off x="4560" y="4062"/>
              <a:ext cx="97" cy="140"/>
            </a:xfrm>
            <a:custGeom>
              <a:avLst/>
              <a:gdLst>
                <a:gd name="T0" fmla="+- 0 4657 4560"/>
                <a:gd name="T1" fmla="*/ T0 w 97"/>
                <a:gd name="T2" fmla="+- 0 4063 4063"/>
                <a:gd name="T3" fmla="*/ 4063 h 140"/>
                <a:gd name="T4" fmla="+- 0 4560 4560"/>
                <a:gd name="T5" fmla="*/ T4 w 97"/>
                <a:gd name="T6" fmla="+- 0 4063 4063"/>
                <a:gd name="T7" fmla="*/ 4063 h 140"/>
                <a:gd name="T8" fmla="+- 0 4608 4560"/>
                <a:gd name="T9" fmla="*/ T8 w 97"/>
                <a:gd name="T10" fmla="+- 0 4202 4063"/>
                <a:gd name="T11" fmla="*/ 4202 h 140"/>
                <a:gd name="T12" fmla="+- 0 4657 4560"/>
                <a:gd name="T13" fmla="*/ T12 w 97"/>
                <a:gd name="T14" fmla="+- 0 4063 4063"/>
                <a:gd name="T15" fmla="*/ 4063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97" y="0"/>
                  </a:moveTo>
                  <a:lnTo>
                    <a:pt x="0" y="0"/>
                  </a:lnTo>
                  <a:lnTo>
                    <a:pt x="48" y="139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91" name="Line 1224"/>
            <p:cNvCxnSpPr>
              <a:cxnSpLocks noChangeShapeType="1"/>
            </p:cNvCxnSpPr>
            <p:nvPr/>
          </p:nvCxnSpPr>
          <p:spPr bwMode="auto">
            <a:xfrm>
              <a:off x="4608" y="4599"/>
              <a:ext cx="0" cy="223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Freeform 1223"/>
            <p:cNvSpPr>
              <a:spLocks/>
            </p:cNvSpPr>
            <p:nvPr/>
          </p:nvSpPr>
          <p:spPr bwMode="auto">
            <a:xfrm>
              <a:off x="4560" y="4799"/>
              <a:ext cx="97" cy="140"/>
            </a:xfrm>
            <a:custGeom>
              <a:avLst/>
              <a:gdLst>
                <a:gd name="T0" fmla="+- 0 4657 4560"/>
                <a:gd name="T1" fmla="*/ T0 w 97"/>
                <a:gd name="T2" fmla="+- 0 4800 4800"/>
                <a:gd name="T3" fmla="*/ 4800 h 140"/>
                <a:gd name="T4" fmla="+- 0 4560 4560"/>
                <a:gd name="T5" fmla="*/ T4 w 97"/>
                <a:gd name="T6" fmla="+- 0 4800 4800"/>
                <a:gd name="T7" fmla="*/ 4800 h 140"/>
                <a:gd name="T8" fmla="+- 0 4608 4560"/>
                <a:gd name="T9" fmla="*/ T8 w 97"/>
                <a:gd name="T10" fmla="+- 0 4939 4800"/>
                <a:gd name="T11" fmla="*/ 4939 h 140"/>
                <a:gd name="T12" fmla="+- 0 4657 4560"/>
                <a:gd name="T13" fmla="*/ T12 w 97"/>
                <a:gd name="T14" fmla="+- 0 4800 4800"/>
                <a:gd name="T15" fmla="*/ 4800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97" y="0"/>
                  </a:moveTo>
                  <a:lnTo>
                    <a:pt x="0" y="0"/>
                  </a:lnTo>
                  <a:lnTo>
                    <a:pt x="48" y="139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93" name="Picture 1222"/>
            <p:cNvPicPr>
              <a:picLocks noChangeAspect="1" noChangeArrowheads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2" y="7151"/>
              <a:ext cx="52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" name="Picture 1221"/>
            <p:cNvPicPr>
              <a:picLocks noChangeAspect="1" noChangeArrowheads="1"/>
            </p:cNvPicPr>
            <p:nvPr/>
          </p:nvPicPr>
          <p:blipFill>
            <a:blip r:embed="rId4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2" y="7147"/>
              <a:ext cx="42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5" name="Line 1220"/>
            <p:cNvCxnSpPr>
              <a:cxnSpLocks noChangeShapeType="1"/>
            </p:cNvCxnSpPr>
            <p:nvPr/>
          </p:nvCxnSpPr>
          <p:spPr bwMode="auto">
            <a:xfrm>
              <a:off x="3531" y="4401"/>
              <a:ext cx="53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Freeform 1219"/>
            <p:cNvSpPr>
              <a:spLocks/>
            </p:cNvSpPr>
            <p:nvPr/>
          </p:nvSpPr>
          <p:spPr bwMode="auto">
            <a:xfrm>
              <a:off x="3561" y="4352"/>
              <a:ext cx="140" cy="97"/>
            </a:xfrm>
            <a:custGeom>
              <a:avLst/>
              <a:gdLst>
                <a:gd name="T0" fmla="+- 0 3562 3562"/>
                <a:gd name="T1" fmla="*/ T0 w 140"/>
                <a:gd name="T2" fmla="+- 0 4353 4353"/>
                <a:gd name="T3" fmla="*/ 4353 h 97"/>
                <a:gd name="T4" fmla="+- 0 3562 3562"/>
                <a:gd name="T5" fmla="*/ T4 w 140"/>
                <a:gd name="T6" fmla="+- 0 4449 4353"/>
                <a:gd name="T7" fmla="*/ 4449 h 97"/>
                <a:gd name="T8" fmla="+- 0 3701 3562"/>
                <a:gd name="T9" fmla="*/ T8 w 140"/>
                <a:gd name="T10" fmla="+- 0 4401 4353"/>
                <a:gd name="T11" fmla="*/ 4401 h 97"/>
                <a:gd name="T12" fmla="+- 0 3562 3562"/>
                <a:gd name="T13" fmla="*/ T12 w 140"/>
                <a:gd name="T14" fmla="+- 0 4353 4353"/>
                <a:gd name="T15" fmla="*/ 4353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0" y="0"/>
                  </a:moveTo>
                  <a:lnTo>
                    <a:pt x="0" y="96"/>
                  </a:lnTo>
                  <a:lnTo>
                    <a:pt x="13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97" name="Line 1218"/>
            <p:cNvCxnSpPr>
              <a:cxnSpLocks noChangeShapeType="1"/>
            </p:cNvCxnSpPr>
            <p:nvPr/>
          </p:nvCxnSpPr>
          <p:spPr bwMode="auto">
            <a:xfrm>
              <a:off x="3531" y="3664"/>
              <a:ext cx="53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Freeform 1217"/>
            <p:cNvSpPr>
              <a:spLocks/>
            </p:cNvSpPr>
            <p:nvPr/>
          </p:nvSpPr>
          <p:spPr bwMode="auto">
            <a:xfrm>
              <a:off x="3561" y="3615"/>
              <a:ext cx="140" cy="97"/>
            </a:xfrm>
            <a:custGeom>
              <a:avLst/>
              <a:gdLst>
                <a:gd name="T0" fmla="+- 0 3562 3562"/>
                <a:gd name="T1" fmla="*/ T0 w 140"/>
                <a:gd name="T2" fmla="+- 0 3616 3616"/>
                <a:gd name="T3" fmla="*/ 3616 h 97"/>
                <a:gd name="T4" fmla="+- 0 3562 3562"/>
                <a:gd name="T5" fmla="*/ T4 w 140"/>
                <a:gd name="T6" fmla="+- 0 3712 3616"/>
                <a:gd name="T7" fmla="*/ 3712 h 97"/>
                <a:gd name="T8" fmla="+- 0 3701 3562"/>
                <a:gd name="T9" fmla="*/ T8 w 140"/>
                <a:gd name="T10" fmla="+- 0 3664 3616"/>
                <a:gd name="T11" fmla="*/ 3664 h 97"/>
                <a:gd name="T12" fmla="+- 0 3562 3562"/>
                <a:gd name="T13" fmla="*/ T12 w 140"/>
                <a:gd name="T14" fmla="+- 0 3616 3616"/>
                <a:gd name="T15" fmla="*/ 3616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0" y="0"/>
                  </a:moveTo>
                  <a:lnTo>
                    <a:pt x="0" y="96"/>
                  </a:lnTo>
                  <a:lnTo>
                    <a:pt x="13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99" name="Freeform 1216"/>
            <p:cNvSpPr>
              <a:spLocks/>
            </p:cNvSpPr>
            <p:nvPr/>
          </p:nvSpPr>
          <p:spPr bwMode="auto">
            <a:xfrm>
              <a:off x="3531" y="2841"/>
              <a:ext cx="54" cy="2382"/>
            </a:xfrm>
            <a:custGeom>
              <a:avLst/>
              <a:gdLst>
                <a:gd name="T0" fmla="+- 0 3584 3531"/>
                <a:gd name="T1" fmla="*/ T0 w 54"/>
                <a:gd name="T2" fmla="+- 0 2842 2842"/>
                <a:gd name="T3" fmla="*/ 2842 h 2382"/>
                <a:gd name="T4" fmla="+- 0 3531 3531"/>
                <a:gd name="T5" fmla="*/ T4 w 54"/>
                <a:gd name="T6" fmla="+- 0 2842 2842"/>
                <a:gd name="T7" fmla="*/ 2842 h 2382"/>
                <a:gd name="T8" fmla="+- 0 3531 3531"/>
                <a:gd name="T9" fmla="*/ T8 w 54"/>
                <a:gd name="T10" fmla="+- 0 5223 2842"/>
                <a:gd name="T11" fmla="*/ 5223 h 2382"/>
                <a:gd name="T12" fmla="+- 0 3584 3531"/>
                <a:gd name="T13" fmla="*/ T12 w 54"/>
                <a:gd name="T14" fmla="+- 0 5223 2842"/>
                <a:gd name="T15" fmla="*/ 5223 h 23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4" h="2382">
                  <a:moveTo>
                    <a:pt x="53" y="0"/>
                  </a:moveTo>
                  <a:lnTo>
                    <a:pt x="0" y="0"/>
                  </a:lnTo>
                  <a:lnTo>
                    <a:pt x="0" y="2381"/>
                  </a:lnTo>
                  <a:lnTo>
                    <a:pt x="53" y="2381"/>
                  </a:lnTo>
                </a:path>
              </a:pathLst>
            </a:cu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100" name="Freeform 1215"/>
            <p:cNvSpPr>
              <a:spLocks/>
            </p:cNvSpPr>
            <p:nvPr/>
          </p:nvSpPr>
          <p:spPr bwMode="auto">
            <a:xfrm>
              <a:off x="3561" y="2793"/>
              <a:ext cx="140" cy="97"/>
            </a:xfrm>
            <a:custGeom>
              <a:avLst/>
              <a:gdLst>
                <a:gd name="T0" fmla="+- 0 3562 3562"/>
                <a:gd name="T1" fmla="*/ T0 w 140"/>
                <a:gd name="T2" fmla="+- 0 2794 2794"/>
                <a:gd name="T3" fmla="*/ 2794 h 97"/>
                <a:gd name="T4" fmla="+- 0 3562 3562"/>
                <a:gd name="T5" fmla="*/ T4 w 140"/>
                <a:gd name="T6" fmla="+- 0 2890 2794"/>
                <a:gd name="T7" fmla="*/ 2890 h 97"/>
                <a:gd name="T8" fmla="+- 0 3701 3562"/>
                <a:gd name="T9" fmla="*/ T8 w 140"/>
                <a:gd name="T10" fmla="+- 0 2842 2794"/>
                <a:gd name="T11" fmla="*/ 2842 h 97"/>
                <a:gd name="T12" fmla="+- 0 3562 3562"/>
                <a:gd name="T13" fmla="*/ T12 w 140"/>
                <a:gd name="T14" fmla="+- 0 2794 2794"/>
                <a:gd name="T15" fmla="*/ 2794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0" y="0"/>
                  </a:moveTo>
                  <a:lnTo>
                    <a:pt x="0" y="96"/>
                  </a:lnTo>
                  <a:lnTo>
                    <a:pt x="13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101" name="Freeform 1214"/>
            <p:cNvSpPr>
              <a:spLocks/>
            </p:cNvSpPr>
            <p:nvPr/>
          </p:nvSpPr>
          <p:spPr bwMode="auto">
            <a:xfrm>
              <a:off x="3561" y="5174"/>
              <a:ext cx="140" cy="97"/>
            </a:xfrm>
            <a:custGeom>
              <a:avLst/>
              <a:gdLst>
                <a:gd name="T0" fmla="+- 0 3562 3562"/>
                <a:gd name="T1" fmla="*/ T0 w 140"/>
                <a:gd name="T2" fmla="+- 0 5175 5175"/>
                <a:gd name="T3" fmla="*/ 5175 h 97"/>
                <a:gd name="T4" fmla="+- 0 3562 3562"/>
                <a:gd name="T5" fmla="*/ T4 w 140"/>
                <a:gd name="T6" fmla="+- 0 5271 5175"/>
                <a:gd name="T7" fmla="*/ 5271 h 97"/>
                <a:gd name="T8" fmla="+- 0 3701 3562"/>
                <a:gd name="T9" fmla="*/ T8 w 140"/>
                <a:gd name="T10" fmla="+- 0 5223 5175"/>
                <a:gd name="T11" fmla="*/ 5223 h 97"/>
                <a:gd name="T12" fmla="+- 0 3562 3562"/>
                <a:gd name="T13" fmla="*/ T12 w 140"/>
                <a:gd name="T14" fmla="+- 0 5175 5175"/>
                <a:gd name="T15" fmla="*/ 5175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0" y="0"/>
                  </a:moveTo>
                  <a:lnTo>
                    <a:pt x="0" y="96"/>
                  </a:lnTo>
                  <a:lnTo>
                    <a:pt x="13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102" name="Line 1213"/>
            <p:cNvCxnSpPr>
              <a:cxnSpLocks noChangeShapeType="1"/>
            </p:cNvCxnSpPr>
            <p:nvPr/>
          </p:nvCxnSpPr>
          <p:spPr bwMode="auto">
            <a:xfrm>
              <a:off x="3531" y="4032"/>
              <a:ext cx="0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3" name="Picture 1212"/>
            <p:cNvPicPr>
              <a:picLocks noChangeAspect="1" noChangeArrowheads="1"/>
            </p:cNvPicPr>
            <p:nvPr/>
          </p:nvPicPr>
          <p:blipFill>
            <a:blip r:embed="rId4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1" y="3136"/>
              <a:ext cx="68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1211"/>
            <p:cNvPicPr>
              <a:picLocks noChangeAspect="1" noChangeArrowheads="1"/>
            </p:cNvPicPr>
            <p:nvPr/>
          </p:nvPicPr>
          <p:blipFill>
            <a:blip r:embed="rId4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9" y="3137"/>
              <a:ext cx="69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" name="Rectangle 1210"/>
            <p:cNvSpPr>
              <a:spLocks noChangeArrowheads="1"/>
            </p:cNvSpPr>
            <p:nvPr/>
          </p:nvSpPr>
          <p:spPr bwMode="auto">
            <a:xfrm>
              <a:off x="6195" y="3011"/>
              <a:ext cx="1815" cy="39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106" name="Picture 1209"/>
            <p:cNvPicPr>
              <a:picLocks noChangeAspect="1" noChangeArrowheads="1"/>
            </p:cNvPicPr>
            <p:nvPr/>
          </p:nvPicPr>
          <p:blipFill>
            <a:blip r:embed="rId4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7" y="3862"/>
              <a:ext cx="109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" name="Picture 1208"/>
            <p:cNvPicPr>
              <a:picLocks noChangeAspect="1" noChangeArrowheads="1"/>
            </p:cNvPicPr>
            <p:nvPr/>
          </p:nvPicPr>
          <p:blipFill>
            <a:blip r:embed="rId4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1" y="3863"/>
              <a:ext cx="124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Picture 1207"/>
            <p:cNvPicPr>
              <a:picLocks noChangeAspect="1" noChangeArrowheads="1"/>
            </p:cNvPicPr>
            <p:nvPr/>
          </p:nvPicPr>
          <p:blipFill>
            <a:blip r:embed="rId5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2" y="4050"/>
              <a:ext cx="96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" name="Rectangle 1206"/>
            <p:cNvSpPr>
              <a:spLocks noChangeArrowheads="1"/>
            </p:cNvSpPr>
            <p:nvPr/>
          </p:nvSpPr>
          <p:spPr bwMode="auto">
            <a:xfrm>
              <a:off x="6195" y="3748"/>
              <a:ext cx="1815" cy="56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110" name="Picture 1205"/>
            <p:cNvPicPr>
              <a:picLocks noChangeAspect="1" noChangeArrowheads="1"/>
            </p:cNvPicPr>
            <p:nvPr/>
          </p:nvPicPr>
          <p:blipFill>
            <a:blip r:embed="rId5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" y="4779"/>
              <a:ext cx="91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" name="Picture 1204"/>
            <p:cNvPicPr>
              <a:picLocks noChangeAspect="1" noChangeArrowheads="1"/>
            </p:cNvPicPr>
            <p:nvPr/>
          </p:nvPicPr>
          <p:blipFill>
            <a:blip r:embed="rId5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5" y="4780"/>
              <a:ext cx="4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" name="Rectangle 1203"/>
            <p:cNvSpPr>
              <a:spLocks noChangeArrowheads="1"/>
            </p:cNvSpPr>
            <p:nvPr/>
          </p:nvSpPr>
          <p:spPr bwMode="auto">
            <a:xfrm>
              <a:off x="6195" y="4655"/>
              <a:ext cx="1815" cy="397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113" name="Rectangle 1202"/>
            <p:cNvSpPr>
              <a:spLocks noChangeArrowheads="1"/>
            </p:cNvSpPr>
            <p:nvPr/>
          </p:nvSpPr>
          <p:spPr bwMode="auto">
            <a:xfrm>
              <a:off x="5940" y="970"/>
              <a:ext cx="2240" cy="6520"/>
            </a:xfrm>
            <a:prstGeom prst="rect">
              <a:avLst/>
            </a:prstGeom>
            <a:noFill/>
            <a:ln w="19050">
              <a:solidFill>
                <a:srgbClr val="939598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114" name="Line 1201"/>
            <p:cNvCxnSpPr>
              <a:cxnSpLocks noChangeShapeType="1"/>
            </p:cNvCxnSpPr>
            <p:nvPr/>
          </p:nvCxnSpPr>
          <p:spPr bwMode="auto">
            <a:xfrm>
              <a:off x="7103" y="3409"/>
              <a:ext cx="0" cy="223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5" name="Freeform 1200"/>
            <p:cNvSpPr>
              <a:spLocks/>
            </p:cNvSpPr>
            <p:nvPr/>
          </p:nvSpPr>
          <p:spPr bwMode="auto">
            <a:xfrm>
              <a:off x="7054" y="3609"/>
              <a:ext cx="97" cy="140"/>
            </a:xfrm>
            <a:custGeom>
              <a:avLst/>
              <a:gdLst>
                <a:gd name="T0" fmla="+- 0 7151 7055"/>
                <a:gd name="T1" fmla="*/ T0 w 97"/>
                <a:gd name="T2" fmla="+- 0 3609 3609"/>
                <a:gd name="T3" fmla="*/ 3609 h 140"/>
                <a:gd name="T4" fmla="+- 0 7055 7055"/>
                <a:gd name="T5" fmla="*/ T4 w 97"/>
                <a:gd name="T6" fmla="+- 0 3609 3609"/>
                <a:gd name="T7" fmla="*/ 3609 h 140"/>
                <a:gd name="T8" fmla="+- 0 7103 7055"/>
                <a:gd name="T9" fmla="*/ T8 w 97"/>
                <a:gd name="T10" fmla="+- 0 3749 3609"/>
                <a:gd name="T11" fmla="*/ 3749 h 140"/>
                <a:gd name="T12" fmla="+- 0 7151 7055"/>
                <a:gd name="T13" fmla="*/ T12 w 97"/>
                <a:gd name="T14" fmla="+- 0 3609 3609"/>
                <a:gd name="T15" fmla="*/ 3609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96" y="0"/>
                  </a:moveTo>
                  <a:lnTo>
                    <a:pt x="0" y="0"/>
                  </a:lnTo>
                  <a:lnTo>
                    <a:pt x="48" y="14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116" name="Line 1199"/>
            <p:cNvCxnSpPr>
              <a:cxnSpLocks noChangeShapeType="1"/>
            </p:cNvCxnSpPr>
            <p:nvPr/>
          </p:nvCxnSpPr>
          <p:spPr bwMode="auto">
            <a:xfrm>
              <a:off x="6876" y="4316"/>
              <a:ext cx="0" cy="223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7" name="Freeform 1198"/>
            <p:cNvSpPr>
              <a:spLocks/>
            </p:cNvSpPr>
            <p:nvPr/>
          </p:nvSpPr>
          <p:spPr bwMode="auto">
            <a:xfrm>
              <a:off x="6828" y="4516"/>
              <a:ext cx="97" cy="140"/>
            </a:xfrm>
            <a:custGeom>
              <a:avLst/>
              <a:gdLst>
                <a:gd name="T0" fmla="+- 0 6924 6828"/>
                <a:gd name="T1" fmla="*/ T0 w 97"/>
                <a:gd name="T2" fmla="+- 0 4516 4516"/>
                <a:gd name="T3" fmla="*/ 4516 h 140"/>
                <a:gd name="T4" fmla="+- 0 6828 6828"/>
                <a:gd name="T5" fmla="*/ T4 w 97"/>
                <a:gd name="T6" fmla="+- 0 4516 4516"/>
                <a:gd name="T7" fmla="*/ 4516 h 140"/>
                <a:gd name="T8" fmla="+- 0 6876 6828"/>
                <a:gd name="T9" fmla="*/ T8 w 97"/>
                <a:gd name="T10" fmla="+- 0 4656 4516"/>
                <a:gd name="T11" fmla="*/ 4656 h 140"/>
                <a:gd name="T12" fmla="+- 0 6924 6828"/>
                <a:gd name="T13" fmla="*/ T12 w 97"/>
                <a:gd name="T14" fmla="+- 0 4516 4516"/>
                <a:gd name="T15" fmla="*/ 4516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96" y="0"/>
                  </a:moveTo>
                  <a:lnTo>
                    <a:pt x="0" y="0"/>
                  </a:lnTo>
                  <a:lnTo>
                    <a:pt x="48" y="14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118" name="Line 1197"/>
            <p:cNvCxnSpPr>
              <a:cxnSpLocks noChangeShapeType="1"/>
            </p:cNvCxnSpPr>
            <p:nvPr/>
          </p:nvCxnSpPr>
          <p:spPr bwMode="auto">
            <a:xfrm>
              <a:off x="7330" y="4656"/>
              <a:ext cx="0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Freeform 1196"/>
            <p:cNvSpPr>
              <a:spLocks/>
            </p:cNvSpPr>
            <p:nvPr/>
          </p:nvSpPr>
          <p:spPr bwMode="auto">
            <a:xfrm>
              <a:off x="7281" y="4315"/>
              <a:ext cx="97" cy="140"/>
            </a:xfrm>
            <a:custGeom>
              <a:avLst/>
              <a:gdLst>
                <a:gd name="T0" fmla="+- 0 7330 7282"/>
                <a:gd name="T1" fmla="*/ T0 w 97"/>
                <a:gd name="T2" fmla="+- 0 4316 4316"/>
                <a:gd name="T3" fmla="*/ 4316 h 140"/>
                <a:gd name="T4" fmla="+- 0 7282 7282"/>
                <a:gd name="T5" fmla="*/ T4 w 97"/>
                <a:gd name="T6" fmla="+- 0 4455 4316"/>
                <a:gd name="T7" fmla="*/ 4455 h 140"/>
                <a:gd name="T8" fmla="+- 0 7378 7282"/>
                <a:gd name="T9" fmla="*/ T8 w 97"/>
                <a:gd name="T10" fmla="+- 0 4455 4316"/>
                <a:gd name="T11" fmla="*/ 4455 h 140"/>
                <a:gd name="T12" fmla="+- 0 7330 7282"/>
                <a:gd name="T13" fmla="*/ T12 w 97"/>
                <a:gd name="T14" fmla="+- 0 4316 4316"/>
                <a:gd name="T15" fmla="*/ 4316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7" h="140">
                  <a:moveTo>
                    <a:pt x="48" y="0"/>
                  </a:moveTo>
                  <a:lnTo>
                    <a:pt x="0" y="139"/>
                  </a:lnTo>
                  <a:lnTo>
                    <a:pt x="96" y="139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120" name="Picture 1195"/>
            <p:cNvPicPr>
              <a:picLocks noChangeAspect="1" noChangeArrowheads="1"/>
            </p:cNvPicPr>
            <p:nvPr/>
          </p:nvPicPr>
          <p:blipFill>
            <a:blip r:embed="rId5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5" y="7147"/>
              <a:ext cx="71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1" name="Line 1194"/>
            <p:cNvCxnSpPr>
              <a:cxnSpLocks noChangeShapeType="1"/>
            </p:cNvCxnSpPr>
            <p:nvPr/>
          </p:nvCxnSpPr>
          <p:spPr bwMode="auto">
            <a:xfrm>
              <a:off x="6026" y="4032"/>
              <a:ext cx="53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Freeform 1193"/>
            <p:cNvSpPr>
              <a:spLocks/>
            </p:cNvSpPr>
            <p:nvPr/>
          </p:nvSpPr>
          <p:spPr bwMode="auto">
            <a:xfrm>
              <a:off x="6056" y="3984"/>
              <a:ext cx="140" cy="97"/>
            </a:xfrm>
            <a:custGeom>
              <a:avLst/>
              <a:gdLst>
                <a:gd name="T0" fmla="+- 0 6056 6056"/>
                <a:gd name="T1" fmla="*/ T0 w 140"/>
                <a:gd name="T2" fmla="+- 0 3984 3984"/>
                <a:gd name="T3" fmla="*/ 3984 h 97"/>
                <a:gd name="T4" fmla="+- 0 6056 6056"/>
                <a:gd name="T5" fmla="*/ T4 w 140"/>
                <a:gd name="T6" fmla="+- 0 4080 3984"/>
                <a:gd name="T7" fmla="*/ 4080 h 97"/>
                <a:gd name="T8" fmla="+- 0 6196 6056"/>
                <a:gd name="T9" fmla="*/ T8 w 140"/>
                <a:gd name="T10" fmla="+- 0 4032 3984"/>
                <a:gd name="T11" fmla="*/ 4032 h 97"/>
                <a:gd name="T12" fmla="+- 0 6056 6056"/>
                <a:gd name="T13" fmla="*/ T12 w 140"/>
                <a:gd name="T14" fmla="+- 0 3984 3984"/>
                <a:gd name="T15" fmla="*/ 3984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0" y="0"/>
                  </a:moveTo>
                  <a:lnTo>
                    <a:pt x="0" y="96"/>
                  </a:lnTo>
                  <a:lnTo>
                    <a:pt x="14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123" name="Freeform 1192"/>
            <p:cNvSpPr>
              <a:spLocks/>
            </p:cNvSpPr>
            <p:nvPr/>
          </p:nvSpPr>
          <p:spPr bwMode="auto">
            <a:xfrm>
              <a:off x="6025" y="3210"/>
              <a:ext cx="54" cy="1645"/>
            </a:xfrm>
            <a:custGeom>
              <a:avLst/>
              <a:gdLst>
                <a:gd name="T0" fmla="+- 0 6079 6026"/>
                <a:gd name="T1" fmla="*/ T0 w 54"/>
                <a:gd name="T2" fmla="+- 0 3210 3210"/>
                <a:gd name="T3" fmla="*/ 3210 h 1645"/>
                <a:gd name="T4" fmla="+- 0 6026 6026"/>
                <a:gd name="T5" fmla="*/ T4 w 54"/>
                <a:gd name="T6" fmla="+- 0 3210 3210"/>
                <a:gd name="T7" fmla="*/ 3210 h 1645"/>
                <a:gd name="T8" fmla="+- 0 6026 6026"/>
                <a:gd name="T9" fmla="*/ T8 w 54"/>
                <a:gd name="T10" fmla="+- 0 4854 3210"/>
                <a:gd name="T11" fmla="*/ 4854 h 1645"/>
                <a:gd name="T12" fmla="+- 0 6079 6026"/>
                <a:gd name="T13" fmla="*/ T12 w 54"/>
                <a:gd name="T14" fmla="+- 0 4854 3210"/>
                <a:gd name="T15" fmla="*/ 4854 h 16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4" h="1645">
                  <a:moveTo>
                    <a:pt x="53" y="0"/>
                  </a:moveTo>
                  <a:lnTo>
                    <a:pt x="0" y="0"/>
                  </a:lnTo>
                  <a:lnTo>
                    <a:pt x="0" y="1644"/>
                  </a:lnTo>
                  <a:lnTo>
                    <a:pt x="53" y="1644"/>
                  </a:lnTo>
                </a:path>
              </a:pathLst>
            </a:cu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124" name="Freeform 1191"/>
            <p:cNvSpPr>
              <a:spLocks/>
            </p:cNvSpPr>
            <p:nvPr/>
          </p:nvSpPr>
          <p:spPr bwMode="auto">
            <a:xfrm>
              <a:off x="6056" y="3162"/>
              <a:ext cx="140" cy="97"/>
            </a:xfrm>
            <a:custGeom>
              <a:avLst/>
              <a:gdLst>
                <a:gd name="T0" fmla="+- 0 6056 6056"/>
                <a:gd name="T1" fmla="*/ T0 w 140"/>
                <a:gd name="T2" fmla="+- 0 3162 3162"/>
                <a:gd name="T3" fmla="*/ 3162 h 97"/>
                <a:gd name="T4" fmla="+- 0 6056 6056"/>
                <a:gd name="T5" fmla="*/ T4 w 140"/>
                <a:gd name="T6" fmla="+- 0 3258 3162"/>
                <a:gd name="T7" fmla="*/ 3258 h 97"/>
                <a:gd name="T8" fmla="+- 0 6196 6056"/>
                <a:gd name="T9" fmla="*/ T8 w 140"/>
                <a:gd name="T10" fmla="+- 0 3210 3162"/>
                <a:gd name="T11" fmla="*/ 3210 h 97"/>
                <a:gd name="T12" fmla="+- 0 6056 6056"/>
                <a:gd name="T13" fmla="*/ T12 w 140"/>
                <a:gd name="T14" fmla="+- 0 3162 3162"/>
                <a:gd name="T15" fmla="*/ 3162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0" y="0"/>
                  </a:moveTo>
                  <a:lnTo>
                    <a:pt x="0" y="96"/>
                  </a:lnTo>
                  <a:lnTo>
                    <a:pt x="14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125" name="Freeform 1190"/>
            <p:cNvSpPr>
              <a:spLocks/>
            </p:cNvSpPr>
            <p:nvPr/>
          </p:nvSpPr>
          <p:spPr bwMode="auto">
            <a:xfrm>
              <a:off x="6056" y="4806"/>
              <a:ext cx="140" cy="97"/>
            </a:xfrm>
            <a:custGeom>
              <a:avLst/>
              <a:gdLst>
                <a:gd name="T0" fmla="+- 0 6056 6056"/>
                <a:gd name="T1" fmla="*/ T0 w 140"/>
                <a:gd name="T2" fmla="+- 0 4806 4806"/>
                <a:gd name="T3" fmla="*/ 4806 h 97"/>
                <a:gd name="T4" fmla="+- 0 6056 6056"/>
                <a:gd name="T5" fmla="*/ T4 w 140"/>
                <a:gd name="T6" fmla="+- 0 4902 4806"/>
                <a:gd name="T7" fmla="*/ 4902 h 97"/>
                <a:gd name="T8" fmla="+- 0 6196 6056"/>
                <a:gd name="T9" fmla="*/ T8 w 140"/>
                <a:gd name="T10" fmla="+- 0 4854 4806"/>
                <a:gd name="T11" fmla="*/ 4854 h 97"/>
                <a:gd name="T12" fmla="+- 0 6056 6056"/>
                <a:gd name="T13" fmla="*/ T12 w 140"/>
                <a:gd name="T14" fmla="+- 0 4806 4806"/>
                <a:gd name="T15" fmla="*/ 4806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0" y="0"/>
                  </a:moveTo>
                  <a:lnTo>
                    <a:pt x="0" y="96"/>
                  </a:lnTo>
                  <a:lnTo>
                    <a:pt x="14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126" name="Line 1189"/>
            <p:cNvCxnSpPr>
              <a:cxnSpLocks noChangeShapeType="1"/>
            </p:cNvCxnSpPr>
            <p:nvPr/>
          </p:nvCxnSpPr>
          <p:spPr bwMode="auto">
            <a:xfrm>
              <a:off x="6026" y="4032"/>
              <a:ext cx="0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Line 1188"/>
            <p:cNvCxnSpPr>
              <a:cxnSpLocks noChangeShapeType="1"/>
            </p:cNvCxnSpPr>
            <p:nvPr/>
          </p:nvCxnSpPr>
          <p:spPr bwMode="auto">
            <a:xfrm>
              <a:off x="5516" y="2842"/>
              <a:ext cx="170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8" name="Line 1187"/>
            <p:cNvCxnSpPr>
              <a:cxnSpLocks noChangeShapeType="1"/>
            </p:cNvCxnSpPr>
            <p:nvPr/>
          </p:nvCxnSpPr>
          <p:spPr bwMode="auto">
            <a:xfrm>
              <a:off x="5516" y="3664"/>
              <a:ext cx="170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9" name="Line 1186"/>
            <p:cNvCxnSpPr>
              <a:cxnSpLocks noChangeShapeType="1"/>
            </p:cNvCxnSpPr>
            <p:nvPr/>
          </p:nvCxnSpPr>
          <p:spPr bwMode="auto">
            <a:xfrm>
              <a:off x="5516" y="4401"/>
              <a:ext cx="170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Freeform 1185"/>
            <p:cNvSpPr>
              <a:spLocks/>
            </p:cNvSpPr>
            <p:nvPr/>
          </p:nvSpPr>
          <p:spPr bwMode="auto">
            <a:xfrm>
              <a:off x="3191" y="2048"/>
              <a:ext cx="2495" cy="3175"/>
            </a:xfrm>
            <a:custGeom>
              <a:avLst/>
              <a:gdLst>
                <a:gd name="T0" fmla="+- 0 5516 3191"/>
                <a:gd name="T1" fmla="*/ T0 w 2495"/>
                <a:gd name="T2" fmla="+- 0 5223 2048"/>
                <a:gd name="T3" fmla="*/ 5223 h 3175"/>
                <a:gd name="T4" fmla="+- 0 5686 3191"/>
                <a:gd name="T5" fmla="*/ T4 w 2495"/>
                <a:gd name="T6" fmla="+- 0 5223 2048"/>
                <a:gd name="T7" fmla="*/ 5223 h 3175"/>
                <a:gd name="T8" fmla="+- 0 5686 3191"/>
                <a:gd name="T9" fmla="*/ T8 w 2495"/>
                <a:gd name="T10" fmla="+- 0 2048 2048"/>
                <a:gd name="T11" fmla="*/ 2048 h 3175"/>
                <a:gd name="T12" fmla="+- 0 3191 3191"/>
                <a:gd name="T13" fmla="*/ T12 w 2495"/>
                <a:gd name="T14" fmla="+- 0 2048 2048"/>
                <a:gd name="T15" fmla="*/ 2048 h 317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495" h="3175">
                  <a:moveTo>
                    <a:pt x="2325" y="3175"/>
                  </a:moveTo>
                  <a:lnTo>
                    <a:pt x="2495" y="3175"/>
                  </a:lnTo>
                  <a:lnTo>
                    <a:pt x="2495" y="0"/>
                  </a:lnTo>
                  <a:lnTo>
                    <a:pt x="0" y="0"/>
                  </a:lnTo>
                </a:path>
              </a:pathLst>
            </a:cu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131" name="Line 1184"/>
            <p:cNvCxnSpPr>
              <a:cxnSpLocks noChangeShapeType="1"/>
            </p:cNvCxnSpPr>
            <p:nvPr/>
          </p:nvCxnSpPr>
          <p:spPr bwMode="auto">
            <a:xfrm>
              <a:off x="3195" y="7207"/>
              <a:ext cx="333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Freeform 1183"/>
            <p:cNvSpPr>
              <a:spLocks/>
            </p:cNvSpPr>
            <p:nvPr/>
          </p:nvSpPr>
          <p:spPr bwMode="auto">
            <a:xfrm>
              <a:off x="3077" y="7158"/>
              <a:ext cx="140" cy="97"/>
            </a:xfrm>
            <a:custGeom>
              <a:avLst/>
              <a:gdLst>
                <a:gd name="T0" fmla="+- 0 3217 3078"/>
                <a:gd name="T1" fmla="*/ T0 w 140"/>
                <a:gd name="T2" fmla="+- 0 7159 7159"/>
                <a:gd name="T3" fmla="*/ 7159 h 97"/>
                <a:gd name="T4" fmla="+- 0 3078 3078"/>
                <a:gd name="T5" fmla="*/ T4 w 140"/>
                <a:gd name="T6" fmla="+- 0 7207 7159"/>
                <a:gd name="T7" fmla="*/ 7207 h 97"/>
                <a:gd name="T8" fmla="+- 0 3217 3078"/>
                <a:gd name="T9" fmla="*/ T8 w 140"/>
                <a:gd name="T10" fmla="+- 0 7255 7159"/>
                <a:gd name="T11" fmla="*/ 7255 h 97"/>
                <a:gd name="T12" fmla="+- 0 3217 3078"/>
                <a:gd name="T13" fmla="*/ T12 w 140"/>
                <a:gd name="T14" fmla="+- 0 7159 7159"/>
                <a:gd name="T15" fmla="*/ 7159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139" y="0"/>
                  </a:moveTo>
                  <a:lnTo>
                    <a:pt x="0" y="48"/>
                  </a:lnTo>
                  <a:lnTo>
                    <a:pt x="139" y="96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133" name="Freeform 1182"/>
            <p:cNvSpPr>
              <a:spLocks/>
            </p:cNvSpPr>
            <p:nvPr/>
          </p:nvSpPr>
          <p:spPr bwMode="auto">
            <a:xfrm>
              <a:off x="3505" y="7158"/>
              <a:ext cx="140" cy="97"/>
            </a:xfrm>
            <a:custGeom>
              <a:avLst/>
              <a:gdLst>
                <a:gd name="T0" fmla="+- 0 3505 3505"/>
                <a:gd name="T1" fmla="*/ T0 w 140"/>
                <a:gd name="T2" fmla="+- 0 7159 7159"/>
                <a:gd name="T3" fmla="*/ 7159 h 97"/>
                <a:gd name="T4" fmla="+- 0 3505 3505"/>
                <a:gd name="T5" fmla="*/ T4 w 140"/>
                <a:gd name="T6" fmla="+- 0 7255 7159"/>
                <a:gd name="T7" fmla="*/ 7255 h 97"/>
                <a:gd name="T8" fmla="+- 0 3645 3505"/>
                <a:gd name="T9" fmla="*/ T8 w 140"/>
                <a:gd name="T10" fmla="+- 0 7207 7159"/>
                <a:gd name="T11" fmla="*/ 7207 h 97"/>
                <a:gd name="T12" fmla="+- 0 3505 3505"/>
                <a:gd name="T13" fmla="*/ T12 w 140"/>
                <a:gd name="T14" fmla="+- 0 7159 7159"/>
                <a:gd name="T15" fmla="*/ 7159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0" y="0"/>
                  </a:moveTo>
                  <a:lnTo>
                    <a:pt x="0" y="96"/>
                  </a:lnTo>
                  <a:lnTo>
                    <a:pt x="14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134" name="Line 1181"/>
            <p:cNvCxnSpPr>
              <a:cxnSpLocks noChangeShapeType="1"/>
            </p:cNvCxnSpPr>
            <p:nvPr/>
          </p:nvCxnSpPr>
          <p:spPr bwMode="auto">
            <a:xfrm>
              <a:off x="5689" y="7207"/>
              <a:ext cx="333" cy="0"/>
            </a:xfrm>
            <a:prstGeom prst="line">
              <a:avLst/>
            </a:prstGeom>
            <a:noFill/>
            <a:ln w="1016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5" name="Freeform 1180"/>
            <p:cNvSpPr>
              <a:spLocks/>
            </p:cNvSpPr>
            <p:nvPr/>
          </p:nvSpPr>
          <p:spPr bwMode="auto">
            <a:xfrm>
              <a:off x="5572" y="7158"/>
              <a:ext cx="140" cy="97"/>
            </a:xfrm>
            <a:custGeom>
              <a:avLst/>
              <a:gdLst>
                <a:gd name="T0" fmla="+- 0 5712 5572"/>
                <a:gd name="T1" fmla="*/ T0 w 140"/>
                <a:gd name="T2" fmla="+- 0 7159 7159"/>
                <a:gd name="T3" fmla="*/ 7159 h 97"/>
                <a:gd name="T4" fmla="+- 0 5572 5572"/>
                <a:gd name="T5" fmla="*/ T4 w 140"/>
                <a:gd name="T6" fmla="+- 0 7207 7159"/>
                <a:gd name="T7" fmla="*/ 7207 h 97"/>
                <a:gd name="T8" fmla="+- 0 5712 5572"/>
                <a:gd name="T9" fmla="*/ T8 w 140"/>
                <a:gd name="T10" fmla="+- 0 7255 7159"/>
                <a:gd name="T11" fmla="*/ 7255 h 97"/>
                <a:gd name="T12" fmla="+- 0 5712 5572"/>
                <a:gd name="T13" fmla="*/ T12 w 140"/>
                <a:gd name="T14" fmla="+- 0 7159 7159"/>
                <a:gd name="T15" fmla="*/ 7159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140" y="0"/>
                  </a:moveTo>
                  <a:lnTo>
                    <a:pt x="0" y="48"/>
                  </a:lnTo>
                  <a:lnTo>
                    <a:pt x="140" y="96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136" name="Freeform 1179"/>
            <p:cNvSpPr>
              <a:spLocks/>
            </p:cNvSpPr>
            <p:nvPr/>
          </p:nvSpPr>
          <p:spPr bwMode="auto">
            <a:xfrm>
              <a:off x="5999" y="7158"/>
              <a:ext cx="140" cy="97"/>
            </a:xfrm>
            <a:custGeom>
              <a:avLst/>
              <a:gdLst>
                <a:gd name="T0" fmla="+- 0 6000 6000"/>
                <a:gd name="T1" fmla="*/ T0 w 140"/>
                <a:gd name="T2" fmla="+- 0 7159 7159"/>
                <a:gd name="T3" fmla="*/ 7159 h 97"/>
                <a:gd name="T4" fmla="+- 0 6000 6000"/>
                <a:gd name="T5" fmla="*/ T4 w 140"/>
                <a:gd name="T6" fmla="+- 0 7255 7159"/>
                <a:gd name="T7" fmla="*/ 7255 h 97"/>
                <a:gd name="T8" fmla="+- 0 6139 6000"/>
                <a:gd name="T9" fmla="*/ T8 w 140"/>
                <a:gd name="T10" fmla="+- 0 7207 7159"/>
                <a:gd name="T11" fmla="*/ 7207 h 97"/>
                <a:gd name="T12" fmla="+- 0 6000 6000"/>
                <a:gd name="T13" fmla="*/ T12 w 140"/>
                <a:gd name="T14" fmla="+- 0 7159 7159"/>
                <a:gd name="T15" fmla="*/ 7159 h 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0" h="97">
                  <a:moveTo>
                    <a:pt x="0" y="0"/>
                  </a:moveTo>
                  <a:lnTo>
                    <a:pt x="0" y="96"/>
                  </a:lnTo>
                  <a:lnTo>
                    <a:pt x="13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</p:grpSp>
      <p:sp>
        <p:nvSpPr>
          <p:cNvPr id="137" name="Szövegdoboz 136"/>
          <p:cNvSpPr txBox="1"/>
          <p:nvPr/>
        </p:nvSpPr>
        <p:spPr>
          <a:xfrm>
            <a:off x="734208" y="206144"/>
            <a:ext cx="731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 amerikai </a:t>
            </a:r>
            <a:r>
              <a:rPr lang="hu-HU" dirty="0" smtClean="0"/>
              <a:t>másodrendű  </a:t>
            </a:r>
            <a:r>
              <a:rPr lang="hu-HU" dirty="0"/>
              <a:t>jelzáloghitel-piaci  válság </a:t>
            </a:r>
            <a:r>
              <a:rPr lang="hu-HU" dirty="0" smtClean="0"/>
              <a:t>terjedése (MNB)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2786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2800" dirty="0"/>
              <a:t>SURÁNYI </a:t>
            </a:r>
            <a:r>
              <a:rPr lang="hu-HU" sz="2800" dirty="0" smtClean="0"/>
              <a:t>GYÖRGY: </a:t>
            </a:r>
            <a:r>
              <a:rPr lang="hu-HU" sz="2800" b="1" dirty="0" smtClean="0"/>
              <a:t>A </a:t>
            </a:r>
            <a:r>
              <a:rPr lang="hu-HU" sz="2800" b="1" dirty="0"/>
              <a:t>pénzügyi válság mechanizmusa</a:t>
            </a:r>
            <a:br>
              <a:rPr lang="hu-HU" sz="2800" b="1" dirty="0"/>
            </a:br>
            <a:r>
              <a:rPr lang="hu-HU" sz="2800" b="1" dirty="0"/>
              <a:t>a fejlett és a feltörekvő </a:t>
            </a:r>
            <a:r>
              <a:rPr lang="hu-HU" sz="2800" b="1" dirty="0" smtClean="0"/>
              <a:t>gazdaságokban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u-HU" sz="2800" dirty="0" smtClean="0"/>
              <a:t>„A </a:t>
            </a:r>
            <a:r>
              <a:rPr lang="hu-HU" sz="2800" dirty="0"/>
              <a:t>fejlett piacok válságának kiindulópontja minden bizonnyal az elmúlt évtizedben alkalmazott gazdaságpolitikai keverék</a:t>
            </a:r>
            <a:r>
              <a:rPr lang="hu-HU" sz="2800" dirty="0" smtClean="0"/>
              <a:t>.”</a:t>
            </a:r>
          </a:p>
          <a:p>
            <a:r>
              <a:rPr lang="hu-HU" sz="2800" dirty="0" smtClean="0"/>
              <a:t>A roppant </a:t>
            </a:r>
            <a:r>
              <a:rPr lang="hu-HU" sz="2800" dirty="0"/>
              <a:t>laza monetáris </a:t>
            </a:r>
            <a:r>
              <a:rPr lang="hu-HU" sz="2800" dirty="0" smtClean="0"/>
              <a:t>politika:  tartósan </a:t>
            </a:r>
            <a:r>
              <a:rPr lang="hu-HU" sz="2800" dirty="0"/>
              <a:t>negatív reálkamat, a pénzmennyiség roppant gyors </a:t>
            </a:r>
            <a:r>
              <a:rPr lang="hu-HU" sz="2800" dirty="0" smtClean="0"/>
              <a:t>növekedése</a:t>
            </a:r>
          </a:p>
          <a:p>
            <a:r>
              <a:rPr lang="hu-HU" sz="2800" dirty="0" smtClean="0"/>
              <a:t>Ez </a:t>
            </a:r>
            <a:r>
              <a:rPr lang="hu-HU" sz="2800" dirty="0"/>
              <a:t>abszolút vagy relatív expanzív </a:t>
            </a:r>
            <a:r>
              <a:rPr lang="hu-HU" sz="2800" dirty="0" smtClean="0"/>
              <a:t>fiskális politikával párosult.</a:t>
            </a:r>
          </a:p>
          <a:p>
            <a:r>
              <a:rPr lang="hu-HU" sz="2800" dirty="0" smtClean="0"/>
              <a:t>Ez paradox </a:t>
            </a:r>
            <a:r>
              <a:rPr lang="hu-HU" sz="2800" dirty="0"/>
              <a:t>módon nem vezetett közvetlenül az infláció gyorsulásához</a:t>
            </a:r>
            <a:r>
              <a:rPr lang="hu-HU" sz="2800" dirty="0" smtClean="0"/>
              <a:t>. (?)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6668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3600" dirty="0" smtClean="0"/>
              <a:t>Négy </a:t>
            </a:r>
            <a:r>
              <a:rPr lang="hu-HU" sz="3600" dirty="0"/>
              <a:t>tényező </a:t>
            </a:r>
            <a:r>
              <a:rPr lang="hu-HU" sz="3600" dirty="0" smtClean="0"/>
              <a:t>miatt: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/>
              <a:t>„Egyrészt </a:t>
            </a:r>
            <a:r>
              <a:rPr lang="hu-HU" sz="2400" dirty="0"/>
              <a:t>a hatalmas </a:t>
            </a:r>
            <a:r>
              <a:rPr lang="hu-HU" sz="2400" b="1" dirty="0"/>
              <a:t>külső egyensúlyhiányban, globális folyó fizetésimérleg-egyensúlyhiányban szívódott fel </a:t>
            </a:r>
            <a:r>
              <a:rPr lang="hu-HU" sz="2400" dirty="0"/>
              <a:t>az egyes országok elégtelen belső megtakarítása és </a:t>
            </a:r>
            <a:r>
              <a:rPr lang="hu-HU" sz="2400" dirty="0" smtClean="0"/>
              <a:t>túlköltése.</a:t>
            </a:r>
          </a:p>
          <a:p>
            <a:pPr marL="0" indent="0">
              <a:buNone/>
            </a:pPr>
            <a:r>
              <a:rPr lang="hu-HU" sz="2400" dirty="0" smtClean="0"/>
              <a:t>Másrészt </a:t>
            </a:r>
            <a:r>
              <a:rPr lang="hu-HU" sz="2400" dirty="0"/>
              <a:t>– a globalizáció kedvező mellékhatásaként – a munkaerőpiacok megnyílása és a tömegessé váló </a:t>
            </a:r>
            <a:r>
              <a:rPr lang="hu-HU" sz="2400" dirty="0" err="1"/>
              <a:t>outsourcing</a:t>
            </a:r>
            <a:r>
              <a:rPr lang="hu-HU" sz="2400" dirty="0"/>
              <a:t> jelentősen </a:t>
            </a:r>
            <a:r>
              <a:rPr lang="hu-HU" sz="2400" b="1" dirty="0"/>
              <a:t>fékezte a bérek </a:t>
            </a:r>
            <a:r>
              <a:rPr lang="hu-HU" sz="2400" b="1" dirty="0" smtClean="0"/>
              <a:t>emelkedését.</a:t>
            </a:r>
          </a:p>
          <a:p>
            <a:pPr marL="0" indent="0">
              <a:buNone/>
            </a:pPr>
            <a:r>
              <a:rPr lang="hu-HU" sz="2400" dirty="0" smtClean="0"/>
              <a:t>Harmadrészt </a:t>
            </a:r>
            <a:r>
              <a:rPr lang="hu-HU" sz="2400" dirty="0"/>
              <a:t>a termelékenység gazdaságtörténetileg kiemelkedően gyorsan emelkedett a feltörekvő piacokon, így ezen a csatornán is </a:t>
            </a:r>
            <a:r>
              <a:rPr lang="hu-HU" sz="2400" b="1" dirty="0"/>
              <a:t>dezinflációt importáltak a fejlett </a:t>
            </a:r>
            <a:r>
              <a:rPr lang="hu-HU" sz="2400" b="1" dirty="0" smtClean="0"/>
              <a:t>gazdaságok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r>
              <a:rPr lang="hu-HU" sz="2400" dirty="0" smtClean="0"/>
              <a:t>Negyedszer </a:t>
            </a:r>
            <a:r>
              <a:rPr lang="hu-HU" sz="2400" dirty="0"/>
              <a:t>és végül </a:t>
            </a:r>
            <a:r>
              <a:rPr lang="hu-HU" sz="2400" b="1" dirty="0"/>
              <a:t>a </a:t>
            </a:r>
            <a:r>
              <a:rPr lang="hu-HU" sz="2400" b="1" dirty="0" err="1"/>
              <a:t>túlkereslet</a:t>
            </a:r>
            <a:r>
              <a:rPr lang="hu-HU" sz="2400" b="1" dirty="0"/>
              <a:t> mégiscsak megjelent áremelkedésben, mégpedig az eszközárak (pl. ingatlan és részvény) emelkedésében</a:t>
            </a:r>
            <a:r>
              <a:rPr lang="hu-HU" sz="2400" b="1" dirty="0" smtClean="0"/>
              <a:t>.”</a:t>
            </a:r>
            <a:endParaRPr lang="hu-HU" sz="2400" b="1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8312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3600" dirty="0"/>
              <a:t>A pénzügyi válság </a:t>
            </a:r>
            <a:r>
              <a:rPr lang="hu-HU" sz="3600" dirty="0" smtClean="0"/>
              <a:t>okai: </a:t>
            </a:r>
            <a:r>
              <a:rPr lang="hu-HU" sz="3600" i="1" dirty="0" err="1"/>
              <a:t>Makroökonómiai</a:t>
            </a:r>
            <a:r>
              <a:rPr lang="hu-HU" sz="3600" i="1" dirty="0"/>
              <a:t> </a:t>
            </a:r>
            <a:r>
              <a:rPr lang="hu-HU" sz="3600" i="1" dirty="0" smtClean="0"/>
              <a:t>magyarázatok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lvl="0"/>
            <a:r>
              <a:rPr lang="hu-HU" sz="2800" dirty="0" smtClean="0"/>
              <a:t>téves </a:t>
            </a:r>
            <a:r>
              <a:rPr lang="hu-HU" sz="2800" dirty="0"/>
              <a:t>matematikai-, pénzügyi modellek,</a:t>
            </a:r>
          </a:p>
          <a:p>
            <a:pPr lvl="0"/>
            <a:r>
              <a:rPr lang="hu-HU" sz="2800" dirty="0"/>
              <a:t>rossz pénzügypolitika,</a:t>
            </a:r>
          </a:p>
          <a:p>
            <a:pPr lvl="0"/>
            <a:r>
              <a:rPr lang="hu-HU" sz="2800" dirty="0"/>
              <a:t>hibás gazdaságpolitikai döntés(</a:t>
            </a:r>
            <a:r>
              <a:rPr lang="hu-HU" sz="2800" dirty="0" err="1"/>
              <a:t>ek</a:t>
            </a:r>
            <a:r>
              <a:rPr lang="hu-HU" sz="2800" dirty="0"/>
              <a:t>),</a:t>
            </a:r>
          </a:p>
          <a:p>
            <a:pPr lvl="0"/>
            <a:r>
              <a:rPr lang="hu-HU" sz="2800" dirty="0"/>
              <a:t>az elöregedés gazdasági hatásai,</a:t>
            </a:r>
          </a:p>
          <a:p>
            <a:pPr lvl="0"/>
            <a:r>
              <a:rPr lang="hu-HU" sz="2800" dirty="0"/>
              <a:t>nemzetközi egyensúlytalanságok,</a:t>
            </a:r>
          </a:p>
          <a:p>
            <a:pPr lvl="0"/>
            <a:r>
              <a:rPr lang="hu-HU" sz="2800" dirty="0"/>
              <a:t>globalizáció,</a:t>
            </a:r>
          </a:p>
          <a:p>
            <a:pPr lvl="0"/>
            <a:r>
              <a:rPr lang="hu-HU" sz="2800" dirty="0" err="1"/>
              <a:t>szektorális</a:t>
            </a:r>
            <a:r>
              <a:rPr lang="hu-HU" sz="2800" dirty="0"/>
              <a:t> problémák,</a:t>
            </a:r>
          </a:p>
          <a:p>
            <a:pPr lvl="0"/>
            <a:r>
              <a:rPr lang="hu-HU" sz="2800" dirty="0"/>
              <a:t>elrejtett infláció,</a:t>
            </a:r>
          </a:p>
          <a:p>
            <a:pPr lvl="0"/>
            <a:r>
              <a:rPr lang="hu-HU" sz="2800" dirty="0"/>
              <a:t>kereskedelmi célú és lakásingatlan jelzálog </a:t>
            </a:r>
            <a:r>
              <a:rPr lang="hu-HU" sz="2800" dirty="0" err="1" smtClean="0"/>
              <a:t>eszközárbuborék</a:t>
            </a:r>
            <a:r>
              <a:rPr lang="hu-HU" sz="2800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5058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hu-HU" sz="2800" dirty="0" smtClean="0"/>
              <a:t>2004-2005 a </a:t>
            </a:r>
            <a:r>
              <a:rPr lang="hu-HU" sz="2800" dirty="0"/>
              <a:t>nagy jegybankok </a:t>
            </a:r>
            <a:r>
              <a:rPr lang="hu-HU" sz="2800" dirty="0" smtClean="0"/>
              <a:t>kamatot emeltek (FED </a:t>
            </a:r>
            <a:r>
              <a:rPr lang="hu-HU" sz="2800" dirty="0"/>
              <a:t>1%-ról 5,25%-ra, az ECB 2%- </a:t>
            </a:r>
            <a:r>
              <a:rPr lang="hu-HU" sz="2800" dirty="0" err="1" smtClean="0"/>
              <a:t>ról</a:t>
            </a:r>
            <a:r>
              <a:rPr lang="hu-HU" sz="2800" dirty="0" smtClean="0"/>
              <a:t> </a:t>
            </a:r>
            <a:r>
              <a:rPr lang="hu-HU" sz="2800" dirty="0"/>
              <a:t>4,25%-ra), először lelassult, majd megállt az eszközárak emelkedése, végül szinte szabadesésbe kerültek. </a:t>
            </a:r>
            <a:endParaRPr lang="hu-HU" sz="2800" dirty="0" smtClean="0"/>
          </a:p>
          <a:p>
            <a:r>
              <a:rPr lang="hu-HU" sz="2800" dirty="0" smtClean="0"/>
              <a:t>A finanszírozási </a:t>
            </a:r>
            <a:r>
              <a:rPr lang="hu-HU" sz="2800" dirty="0"/>
              <a:t>költségek gyors emelkedése, </a:t>
            </a:r>
            <a:r>
              <a:rPr lang="hu-HU" sz="2800" dirty="0" smtClean="0"/>
              <a:t>a </a:t>
            </a:r>
            <a:r>
              <a:rPr lang="hu-HU" sz="2800" dirty="0"/>
              <a:t>fedezetül szolgáló eszközök leértékelődése drámai gyorsasággal tárta fel a pénzügyi közvetítők </a:t>
            </a:r>
            <a:r>
              <a:rPr lang="hu-HU" sz="2800" dirty="0" smtClean="0"/>
              <a:t>sebezhetőségét.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piac átláthatatlansága (innovációk) nem leplezhette az adósok (</a:t>
            </a:r>
            <a:r>
              <a:rPr lang="hu-HU" sz="2800" dirty="0" err="1"/>
              <a:t>subprime</a:t>
            </a:r>
            <a:r>
              <a:rPr lang="hu-HU" sz="2800" dirty="0"/>
              <a:t>) megroppant fizetőképességét (növekvő törlesztés a megemelt kamatok nyomán) és megtört fizetési készségét (a leértékelődő fedezetek miatt).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631300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41527" y="1119030"/>
            <a:ext cx="0" cy="4858835"/>
          </a:xfrm>
          <a:custGeom>
            <a:avLst/>
            <a:gdLst/>
            <a:ahLst/>
            <a:cxnLst/>
            <a:rect l="l" t="t" r="r" b="b"/>
            <a:pathLst>
              <a:path h="7576184">
                <a:moveTo>
                  <a:pt x="0" y="0"/>
                </a:moveTo>
                <a:lnTo>
                  <a:pt x="0" y="757580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93693" y="1119030"/>
            <a:ext cx="0" cy="4858835"/>
          </a:xfrm>
          <a:custGeom>
            <a:avLst/>
            <a:gdLst/>
            <a:ahLst/>
            <a:cxnLst/>
            <a:rect l="l" t="t" r="r" b="b"/>
            <a:pathLst>
              <a:path h="7576184">
                <a:moveTo>
                  <a:pt x="0" y="0"/>
                </a:moveTo>
                <a:lnTo>
                  <a:pt x="0" y="757580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44881" y="1119030"/>
            <a:ext cx="0" cy="4858835"/>
          </a:xfrm>
          <a:custGeom>
            <a:avLst/>
            <a:gdLst/>
            <a:ahLst/>
            <a:cxnLst/>
            <a:rect l="l" t="t" r="r" b="b"/>
            <a:pathLst>
              <a:path h="7576184">
                <a:moveTo>
                  <a:pt x="0" y="0"/>
                </a:moveTo>
                <a:lnTo>
                  <a:pt x="0" y="757580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97048" y="1119030"/>
            <a:ext cx="0" cy="4858835"/>
          </a:xfrm>
          <a:custGeom>
            <a:avLst/>
            <a:gdLst/>
            <a:ahLst/>
            <a:cxnLst/>
            <a:rect l="l" t="t" r="r" b="b"/>
            <a:pathLst>
              <a:path h="7576184">
                <a:moveTo>
                  <a:pt x="0" y="0"/>
                </a:moveTo>
                <a:lnTo>
                  <a:pt x="0" y="757580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48236" y="1119030"/>
            <a:ext cx="0" cy="4858835"/>
          </a:xfrm>
          <a:custGeom>
            <a:avLst/>
            <a:gdLst/>
            <a:ahLst/>
            <a:cxnLst/>
            <a:rect l="l" t="t" r="r" b="b"/>
            <a:pathLst>
              <a:path h="7576184">
                <a:moveTo>
                  <a:pt x="0" y="0"/>
                </a:moveTo>
                <a:lnTo>
                  <a:pt x="0" y="757580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66268" y="1145420"/>
            <a:ext cx="1082049" cy="0"/>
          </a:xfrm>
          <a:custGeom>
            <a:avLst/>
            <a:gdLst/>
            <a:ahLst/>
            <a:cxnLst/>
            <a:rect l="l" t="t" r="r" b="b"/>
            <a:pathLst>
              <a:path w="1687195">
                <a:moveTo>
                  <a:pt x="0" y="0"/>
                </a:moveTo>
                <a:lnTo>
                  <a:pt x="16870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66269" y="2471625"/>
            <a:ext cx="934626" cy="3508005"/>
          </a:xfrm>
          <a:custGeom>
            <a:avLst/>
            <a:gdLst/>
            <a:ahLst/>
            <a:cxnLst/>
            <a:rect l="l" t="t" r="r" b="b"/>
            <a:pathLst>
              <a:path w="1457325" h="5469890">
                <a:moveTo>
                  <a:pt x="1163326" y="1132783"/>
                </a:moveTo>
                <a:lnTo>
                  <a:pt x="1124712" y="1085257"/>
                </a:lnTo>
                <a:lnTo>
                  <a:pt x="1085088" y="1038013"/>
                </a:lnTo>
                <a:lnTo>
                  <a:pt x="1040892" y="990769"/>
                </a:lnTo>
                <a:lnTo>
                  <a:pt x="996696" y="940477"/>
                </a:lnTo>
                <a:lnTo>
                  <a:pt x="947928" y="893233"/>
                </a:lnTo>
                <a:lnTo>
                  <a:pt x="946404" y="891709"/>
                </a:lnTo>
                <a:lnTo>
                  <a:pt x="944880" y="891709"/>
                </a:lnTo>
                <a:lnTo>
                  <a:pt x="943356" y="890185"/>
                </a:lnTo>
                <a:lnTo>
                  <a:pt x="874776" y="844465"/>
                </a:lnTo>
                <a:lnTo>
                  <a:pt x="813816" y="795697"/>
                </a:lnTo>
                <a:lnTo>
                  <a:pt x="760476" y="751501"/>
                </a:lnTo>
                <a:lnTo>
                  <a:pt x="717804" y="704257"/>
                </a:lnTo>
                <a:lnTo>
                  <a:pt x="678180" y="658537"/>
                </a:lnTo>
                <a:lnTo>
                  <a:pt x="640080" y="608245"/>
                </a:lnTo>
                <a:lnTo>
                  <a:pt x="559308" y="512233"/>
                </a:lnTo>
                <a:lnTo>
                  <a:pt x="504444" y="460417"/>
                </a:lnTo>
                <a:lnTo>
                  <a:pt x="438912" y="414697"/>
                </a:lnTo>
                <a:lnTo>
                  <a:pt x="381000" y="367453"/>
                </a:lnTo>
                <a:lnTo>
                  <a:pt x="320040" y="318685"/>
                </a:lnTo>
                <a:lnTo>
                  <a:pt x="263652" y="272965"/>
                </a:lnTo>
                <a:lnTo>
                  <a:pt x="120396" y="129709"/>
                </a:lnTo>
                <a:lnTo>
                  <a:pt x="76200" y="83989"/>
                </a:lnTo>
                <a:lnTo>
                  <a:pt x="32004" y="36745"/>
                </a:lnTo>
                <a:lnTo>
                  <a:pt x="0" y="0"/>
                </a:lnTo>
                <a:lnTo>
                  <a:pt x="0" y="78546"/>
                </a:lnTo>
                <a:lnTo>
                  <a:pt x="36576" y="119041"/>
                </a:lnTo>
                <a:lnTo>
                  <a:pt x="82296" y="167809"/>
                </a:lnTo>
                <a:lnTo>
                  <a:pt x="225552" y="311065"/>
                </a:lnTo>
                <a:lnTo>
                  <a:pt x="288036" y="359833"/>
                </a:lnTo>
                <a:lnTo>
                  <a:pt x="345948" y="408601"/>
                </a:lnTo>
                <a:lnTo>
                  <a:pt x="406908" y="455845"/>
                </a:lnTo>
                <a:lnTo>
                  <a:pt x="472440" y="504613"/>
                </a:lnTo>
                <a:lnTo>
                  <a:pt x="522732" y="550333"/>
                </a:lnTo>
                <a:lnTo>
                  <a:pt x="559308" y="596053"/>
                </a:lnTo>
                <a:lnTo>
                  <a:pt x="598932" y="643297"/>
                </a:lnTo>
                <a:lnTo>
                  <a:pt x="635508" y="690541"/>
                </a:lnTo>
                <a:lnTo>
                  <a:pt x="676656" y="739309"/>
                </a:lnTo>
                <a:lnTo>
                  <a:pt x="722376" y="786553"/>
                </a:lnTo>
                <a:lnTo>
                  <a:pt x="778764" y="836845"/>
                </a:lnTo>
                <a:lnTo>
                  <a:pt x="842772" y="885613"/>
                </a:lnTo>
                <a:lnTo>
                  <a:pt x="914400" y="934381"/>
                </a:lnTo>
                <a:lnTo>
                  <a:pt x="912974" y="934381"/>
                </a:lnTo>
                <a:lnTo>
                  <a:pt x="958596" y="978577"/>
                </a:lnTo>
                <a:lnTo>
                  <a:pt x="1002792" y="1025821"/>
                </a:lnTo>
                <a:lnTo>
                  <a:pt x="1045464" y="1073065"/>
                </a:lnTo>
                <a:lnTo>
                  <a:pt x="1092232" y="1130977"/>
                </a:lnTo>
                <a:lnTo>
                  <a:pt x="1161288" y="1130977"/>
                </a:lnTo>
                <a:lnTo>
                  <a:pt x="1163326" y="1132783"/>
                </a:lnTo>
                <a:close/>
              </a:path>
              <a:path w="1457325" h="5469890">
                <a:moveTo>
                  <a:pt x="912974" y="934381"/>
                </a:moveTo>
                <a:lnTo>
                  <a:pt x="914400" y="934381"/>
                </a:lnTo>
                <a:lnTo>
                  <a:pt x="909828" y="931333"/>
                </a:lnTo>
                <a:lnTo>
                  <a:pt x="912974" y="934381"/>
                </a:lnTo>
                <a:close/>
              </a:path>
              <a:path w="1457325" h="5469890">
                <a:moveTo>
                  <a:pt x="1164336" y="1134025"/>
                </a:moveTo>
                <a:lnTo>
                  <a:pt x="1163326" y="1132783"/>
                </a:lnTo>
                <a:lnTo>
                  <a:pt x="1161288" y="1130977"/>
                </a:lnTo>
                <a:lnTo>
                  <a:pt x="1164336" y="1134025"/>
                </a:lnTo>
                <a:close/>
              </a:path>
              <a:path w="1457325" h="5469890">
                <a:moveTo>
                  <a:pt x="1094708" y="1134025"/>
                </a:moveTo>
                <a:lnTo>
                  <a:pt x="1164336" y="1134025"/>
                </a:lnTo>
                <a:lnTo>
                  <a:pt x="1161288" y="1130977"/>
                </a:lnTo>
                <a:lnTo>
                  <a:pt x="1092232" y="1130977"/>
                </a:lnTo>
                <a:lnTo>
                  <a:pt x="1094708" y="1134025"/>
                </a:lnTo>
                <a:close/>
              </a:path>
              <a:path w="1457325" h="5469890">
                <a:moveTo>
                  <a:pt x="1384527" y="1731753"/>
                </a:moveTo>
                <a:lnTo>
                  <a:pt x="1408176" y="1687237"/>
                </a:lnTo>
                <a:lnTo>
                  <a:pt x="1432560" y="1636945"/>
                </a:lnTo>
                <a:lnTo>
                  <a:pt x="1450848" y="1589701"/>
                </a:lnTo>
                <a:lnTo>
                  <a:pt x="1450848" y="1586653"/>
                </a:lnTo>
                <a:lnTo>
                  <a:pt x="1452372" y="1585129"/>
                </a:lnTo>
                <a:lnTo>
                  <a:pt x="1452372" y="1582081"/>
                </a:lnTo>
                <a:lnTo>
                  <a:pt x="1456944" y="1534837"/>
                </a:lnTo>
                <a:lnTo>
                  <a:pt x="1456944" y="1528741"/>
                </a:lnTo>
                <a:lnTo>
                  <a:pt x="1450848" y="1481497"/>
                </a:lnTo>
                <a:lnTo>
                  <a:pt x="1450848" y="1479973"/>
                </a:lnTo>
                <a:lnTo>
                  <a:pt x="1449324" y="1478449"/>
                </a:lnTo>
                <a:lnTo>
                  <a:pt x="1449324" y="1475401"/>
                </a:lnTo>
                <a:lnTo>
                  <a:pt x="1431036" y="1426633"/>
                </a:lnTo>
                <a:lnTo>
                  <a:pt x="1429512" y="1425109"/>
                </a:lnTo>
                <a:lnTo>
                  <a:pt x="1429512" y="1422061"/>
                </a:lnTo>
                <a:lnTo>
                  <a:pt x="1427988" y="1420537"/>
                </a:lnTo>
                <a:lnTo>
                  <a:pt x="1392936" y="1373293"/>
                </a:lnTo>
                <a:lnTo>
                  <a:pt x="1356360" y="1324525"/>
                </a:lnTo>
                <a:lnTo>
                  <a:pt x="1312164" y="1274233"/>
                </a:lnTo>
                <a:lnTo>
                  <a:pt x="1264920" y="1226989"/>
                </a:lnTo>
                <a:lnTo>
                  <a:pt x="1214628" y="1178221"/>
                </a:lnTo>
                <a:lnTo>
                  <a:pt x="1163326" y="1132783"/>
                </a:lnTo>
                <a:lnTo>
                  <a:pt x="1164336" y="1134025"/>
                </a:lnTo>
                <a:lnTo>
                  <a:pt x="1094708" y="1134025"/>
                </a:lnTo>
                <a:lnTo>
                  <a:pt x="1123188" y="1169077"/>
                </a:lnTo>
                <a:lnTo>
                  <a:pt x="1124712" y="1169077"/>
                </a:lnTo>
                <a:lnTo>
                  <a:pt x="1124712" y="1170601"/>
                </a:lnTo>
                <a:lnTo>
                  <a:pt x="1126236" y="1172125"/>
                </a:lnTo>
                <a:lnTo>
                  <a:pt x="1179576" y="1219369"/>
                </a:lnTo>
                <a:lnTo>
                  <a:pt x="1226820" y="1265089"/>
                </a:lnTo>
                <a:lnTo>
                  <a:pt x="1274064" y="1312333"/>
                </a:lnTo>
                <a:lnTo>
                  <a:pt x="1318260" y="1359577"/>
                </a:lnTo>
                <a:lnTo>
                  <a:pt x="1348740" y="1405297"/>
                </a:lnTo>
                <a:lnTo>
                  <a:pt x="1379269" y="1446445"/>
                </a:lnTo>
                <a:lnTo>
                  <a:pt x="1380744" y="1446445"/>
                </a:lnTo>
                <a:lnTo>
                  <a:pt x="1383792" y="1452541"/>
                </a:lnTo>
                <a:lnTo>
                  <a:pt x="1383030" y="1452541"/>
                </a:lnTo>
                <a:lnTo>
                  <a:pt x="1396746" y="1489117"/>
                </a:lnTo>
                <a:lnTo>
                  <a:pt x="1397508" y="1489117"/>
                </a:lnTo>
                <a:lnTo>
                  <a:pt x="1399032" y="1495213"/>
                </a:lnTo>
                <a:lnTo>
                  <a:pt x="1398294" y="1495213"/>
                </a:lnTo>
                <a:lnTo>
                  <a:pt x="1402817" y="1530265"/>
                </a:lnTo>
                <a:lnTo>
                  <a:pt x="1403604" y="1530265"/>
                </a:lnTo>
                <a:lnTo>
                  <a:pt x="1403604" y="1536361"/>
                </a:lnTo>
                <a:lnTo>
                  <a:pt x="1403014" y="1536361"/>
                </a:lnTo>
                <a:lnTo>
                  <a:pt x="1399769" y="1569889"/>
                </a:lnTo>
                <a:lnTo>
                  <a:pt x="1400556" y="1569889"/>
                </a:lnTo>
                <a:lnTo>
                  <a:pt x="1399032" y="1577509"/>
                </a:lnTo>
                <a:lnTo>
                  <a:pt x="1397606" y="1577509"/>
                </a:lnTo>
                <a:lnTo>
                  <a:pt x="1382268" y="1617133"/>
                </a:lnTo>
                <a:lnTo>
                  <a:pt x="1360932" y="1664377"/>
                </a:lnTo>
                <a:lnTo>
                  <a:pt x="1335024" y="1710097"/>
                </a:lnTo>
                <a:lnTo>
                  <a:pt x="1333500" y="1713145"/>
                </a:lnTo>
                <a:lnTo>
                  <a:pt x="1333500" y="1716193"/>
                </a:lnTo>
                <a:lnTo>
                  <a:pt x="1331976" y="1719241"/>
                </a:lnTo>
                <a:lnTo>
                  <a:pt x="1330747" y="1726861"/>
                </a:lnTo>
                <a:lnTo>
                  <a:pt x="1385316" y="1726861"/>
                </a:lnTo>
                <a:lnTo>
                  <a:pt x="1384527" y="1731753"/>
                </a:lnTo>
                <a:close/>
              </a:path>
              <a:path w="1457325" h="5469890">
                <a:moveTo>
                  <a:pt x="1383792" y="1452541"/>
                </a:moveTo>
                <a:lnTo>
                  <a:pt x="1380744" y="1446445"/>
                </a:lnTo>
                <a:lnTo>
                  <a:pt x="1382251" y="1450465"/>
                </a:lnTo>
                <a:lnTo>
                  <a:pt x="1383792" y="1452541"/>
                </a:lnTo>
                <a:close/>
              </a:path>
              <a:path w="1457325" h="5469890">
                <a:moveTo>
                  <a:pt x="1382251" y="1450465"/>
                </a:moveTo>
                <a:lnTo>
                  <a:pt x="1380744" y="1446445"/>
                </a:lnTo>
                <a:lnTo>
                  <a:pt x="1379269" y="1446445"/>
                </a:lnTo>
                <a:lnTo>
                  <a:pt x="1382251" y="1450465"/>
                </a:lnTo>
                <a:close/>
              </a:path>
              <a:path w="1457325" h="5469890">
                <a:moveTo>
                  <a:pt x="1383030" y="1452541"/>
                </a:moveTo>
                <a:lnTo>
                  <a:pt x="1383792" y="1452541"/>
                </a:lnTo>
                <a:lnTo>
                  <a:pt x="1382251" y="1450465"/>
                </a:lnTo>
                <a:lnTo>
                  <a:pt x="1383030" y="1452541"/>
                </a:lnTo>
                <a:close/>
              </a:path>
              <a:path w="1457325" h="5469890">
                <a:moveTo>
                  <a:pt x="1399032" y="1495213"/>
                </a:moveTo>
                <a:lnTo>
                  <a:pt x="1397508" y="1489117"/>
                </a:lnTo>
                <a:lnTo>
                  <a:pt x="1397908" y="1492215"/>
                </a:lnTo>
                <a:lnTo>
                  <a:pt x="1399032" y="1495213"/>
                </a:lnTo>
                <a:close/>
              </a:path>
              <a:path w="1457325" h="5469890">
                <a:moveTo>
                  <a:pt x="1397908" y="1492215"/>
                </a:moveTo>
                <a:lnTo>
                  <a:pt x="1397508" y="1489117"/>
                </a:lnTo>
                <a:lnTo>
                  <a:pt x="1396746" y="1489117"/>
                </a:lnTo>
                <a:lnTo>
                  <a:pt x="1397908" y="1492215"/>
                </a:lnTo>
                <a:close/>
              </a:path>
              <a:path w="1457325" h="5469890">
                <a:moveTo>
                  <a:pt x="1398294" y="1495213"/>
                </a:moveTo>
                <a:lnTo>
                  <a:pt x="1399032" y="1495213"/>
                </a:lnTo>
                <a:lnTo>
                  <a:pt x="1397908" y="1492215"/>
                </a:lnTo>
                <a:lnTo>
                  <a:pt x="1398294" y="1495213"/>
                </a:lnTo>
                <a:close/>
              </a:path>
              <a:path w="1457325" h="5469890">
                <a:moveTo>
                  <a:pt x="1403604" y="1536361"/>
                </a:moveTo>
                <a:lnTo>
                  <a:pt x="1403604" y="1530265"/>
                </a:lnTo>
                <a:lnTo>
                  <a:pt x="1403267" y="1533749"/>
                </a:lnTo>
                <a:lnTo>
                  <a:pt x="1403604" y="1536361"/>
                </a:lnTo>
                <a:close/>
              </a:path>
              <a:path w="1457325" h="5469890">
                <a:moveTo>
                  <a:pt x="1403267" y="1533749"/>
                </a:moveTo>
                <a:lnTo>
                  <a:pt x="1403604" y="1530265"/>
                </a:lnTo>
                <a:lnTo>
                  <a:pt x="1402817" y="1530265"/>
                </a:lnTo>
                <a:lnTo>
                  <a:pt x="1403267" y="1533749"/>
                </a:lnTo>
                <a:close/>
              </a:path>
              <a:path w="1457325" h="5469890">
                <a:moveTo>
                  <a:pt x="1403014" y="1536361"/>
                </a:moveTo>
                <a:lnTo>
                  <a:pt x="1403604" y="1536361"/>
                </a:lnTo>
                <a:lnTo>
                  <a:pt x="1403267" y="1533749"/>
                </a:lnTo>
                <a:lnTo>
                  <a:pt x="1403014" y="1536361"/>
                </a:lnTo>
                <a:close/>
              </a:path>
              <a:path w="1457325" h="5469890">
                <a:moveTo>
                  <a:pt x="1399032" y="1577509"/>
                </a:moveTo>
                <a:lnTo>
                  <a:pt x="1400556" y="1569889"/>
                </a:lnTo>
                <a:lnTo>
                  <a:pt x="1399507" y="1572599"/>
                </a:lnTo>
                <a:lnTo>
                  <a:pt x="1399032" y="1577509"/>
                </a:lnTo>
                <a:close/>
              </a:path>
              <a:path w="1457325" h="5469890">
                <a:moveTo>
                  <a:pt x="1399507" y="1572599"/>
                </a:moveTo>
                <a:lnTo>
                  <a:pt x="1400556" y="1569889"/>
                </a:lnTo>
                <a:lnTo>
                  <a:pt x="1399769" y="1569889"/>
                </a:lnTo>
                <a:lnTo>
                  <a:pt x="1399507" y="1572599"/>
                </a:lnTo>
                <a:close/>
              </a:path>
              <a:path w="1457325" h="5469890">
                <a:moveTo>
                  <a:pt x="1397606" y="1577509"/>
                </a:moveTo>
                <a:lnTo>
                  <a:pt x="1399032" y="1577509"/>
                </a:lnTo>
                <a:lnTo>
                  <a:pt x="1399507" y="1572599"/>
                </a:lnTo>
                <a:lnTo>
                  <a:pt x="1397606" y="1577509"/>
                </a:lnTo>
                <a:close/>
              </a:path>
              <a:path w="1457325" h="5469890">
                <a:moveTo>
                  <a:pt x="1382268" y="1736005"/>
                </a:moveTo>
                <a:lnTo>
                  <a:pt x="1384527" y="1731753"/>
                </a:lnTo>
                <a:lnTo>
                  <a:pt x="1385316" y="1726861"/>
                </a:lnTo>
                <a:lnTo>
                  <a:pt x="1382268" y="1736005"/>
                </a:lnTo>
                <a:close/>
              </a:path>
              <a:path w="1457325" h="5469890">
                <a:moveTo>
                  <a:pt x="1329272" y="1736005"/>
                </a:moveTo>
                <a:lnTo>
                  <a:pt x="1382268" y="1736005"/>
                </a:lnTo>
                <a:lnTo>
                  <a:pt x="1385316" y="1726861"/>
                </a:lnTo>
                <a:lnTo>
                  <a:pt x="1330747" y="1726861"/>
                </a:lnTo>
                <a:lnTo>
                  <a:pt x="1329272" y="1736005"/>
                </a:lnTo>
                <a:close/>
              </a:path>
              <a:path w="1457325" h="5469890">
                <a:moveTo>
                  <a:pt x="1371931" y="1914796"/>
                </a:moveTo>
                <a:lnTo>
                  <a:pt x="1377696" y="1870117"/>
                </a:lnTo>
                <a:lnTo>
                  <a:pt x="1377696" y="1865545"/>
                </a:lnTo>
                <a:lnTo>
                  <a:pt x="1376172" y="1819825"/>
                </a:lnTo>
                <a:lnTo>
                  <a:pt x="1377696" y="1774105"/>
                </a:lnTo>
                <a:lnTo>
                  <a:pt x="1384527" y="1731753"/>
                </a:lnTo>
                <a:lnTo>
                  <a:pt x="1382268" y="1736005"/>
                </a:lnTo>
                <a:lnTo>
                  <a:pt x="1329272" y="1736005"/>
                </a:lnTo>
                <a:lnTo>
                  <a:pt x="1324356" y="1766485"/>
                </a:lnTo>
                <a:lnTo>
                  <a:pt x="1322832" y="1818301"/>
                </a:lnTo>
                <a:lnTo>
                  <a:pt x="1324213" y="1862497"/>
                </a:lnTo>
                <a:lnTo>
                  <a:pt x="1324356" y="1862497"/>
                </a:lnTo>
                <a:lnTo>
                  <a:pt x="1324356" y="1867069"/>
                </a:lnTo>
                <a:lnTo>
                  <a:pt x="1323766" y="1867069"/>
                </a:lnTo>
                <a:lnTo>
                  <a:pt x="1318260" y="1909741"/>
                </a:lnTo>
                <a:lnTo>
                  <a:pt x="1318260" y="1911265"/>
                </a:lnTo>
                <a:lnTo>
                  <a:pt x="1371600" y="1911265"/>
                </a:lnTo>
                <a:lnTo>
                  <a:pt x="1371931" y="1914796"/>
                </a:lnTo>
                <a:close/>
              </a:path>
              <a:path w="1457325" h="5469890">
                <a:moveTo>
                  <a:pt x="1324356" y="1867069"/>
                </a:moveTo>
                <a:lnTo>
                  <a:pt x="1324356" y="1862497"/>
                </a:lnTo>
                <a:lnTo>
                  <a:pt x="1324241" y="1863389"/>
                </a:lnTo>
                <a:lnTo>
                  <a:pt x="1324356" y="1867069"/>
                </a:lnTo>
                <a:close/>
              </a:path>
              <a:path w="1457325" h="5469890">
                <a:moveTo>
                  <a:pt x="1324241" y="1863389"/>
                </a:moveTo>
                <a:lnTo>
                  <a:pt x="1324356" y="1862497"/>
                </a:lnTo>
                <a:lnTo>
                  <a:pt x="1324213" y="1862497"/>
                </a:lnTo>
                <a:lnTo>
                  <a:pt x="1324241" y="1863389"/>
                </a:lnTo>
                <a:close/>
              </a:path>
              <a:path w="1457325" h="5469890">
                <a:moveTo>
                  <a:pt x="1323766" y="1867069"/>
                </a:moveTo>
                <a:lnTo>
                  <a:pt x="1324356" y="1867069"/>
                </a:lnTo>
                <a:lnTo>
                  <a:pt x="1324241" y="1863389"/>
                </a:lnTo>
                <a:lnTo>
                  <a:pt x="1323766" y="1867069"/>
                </a:lnTo>
                <a:close/>
              </a:path>
              <a:path w="1457325" h="5469890">
                <a:moveTo>
                  <a:pt x="1371600" y="1917361"/>
                </a:moveTo>
                <a:lnTo>
                  <a:pt x="1371931" y="1914796"/>
                </a:lnTo>
                <a:lnTo>
                  <a:pt x="1371600" y="1911265"/>
                </a:lnTo>
                <a:lnTo>
                  <a:pt x="1371600" y="1917361"/>
                </a:lnTo>
                <a:close/>
              </a:path>
              <a:path w="1457325" h="5469890">
                <a:moveTo>
                  <a:pt x="1318403" y="1917361"/>
                </a:moveTo>
                <a:lnTo>
                  <a:pt x="1371600" y="1917361"/>
                </a:lnTo>
                <a:lnTo>
                  <a:pt x="1371600" y="1911265"/>
                </a:lnTo>
                <a:lnTo>
                  <a:pt x="1318260" y="1911265"/>
                </a:lnTo>
                <a:lnTo>
                  <a:pt x="1318260" y="1915837"/>
                </a:lnTo>
                <a:lnTo>
                  <a:pt x="1318403" y="1917361"/>
                </a:lnTo>
                <a:close/>
              </a:path>
              <a:path w="1457325" h="5469890">
                <a:moveTo>
                  <a:pt x="577596" y="2746417"/>
                </a:moveTo>
                <a:lnTo>
                  <a:pt x="641604" y="2699173"/>
                </a:lnTo>
                <a:lnTo>
                  <a:pt x="713232" y="2651929"/>
                </a:lnTo>
                <a:lnTo>
                  <a:pt x="780288" y="2604685"/>
                </a:lnTo>
                <a:lnTo>
                  <a:pt x="868680" y="2555917"/>
                </a:lnTo>
                <a:lnTo>
                  <a:pt x="932688" y="2508673"/>
                </a:lnTo>
                <a:lnTo>
                  <a:pt x="1068324" y="2412661"/>
                </a:lnTo>
                <a:lnTo>
                  <a:pt x="1068324" y="2411137"/>
                </a:lnTo>
                <a:lnTo>
                  <a:pt x="1069848" y="2411137"/>
                </a:lnTo>
                <a:lnTo>
                  <a:pt x="1071372" y="2409613"/>
                </a:lnTo>
                <a:lnTo>
                  <a:pt x="1120140" y="2362369"/>
                </a:lnTo>
                <a:lnTo>
                  <a:pt x="1120140" y="2360845"/>
                </a:lnTo>
                <a:lnTo>
                  <a:pt x="1121664" y="2360845"/>
                </a:lnTo>
                <a:lnTo>
                  <a:pt x="1121664" y="2359321"/>
                </a:lnTo>
                <a:lnTo>
                  <a:pt x="1156716" y="2315125"/>
                </a:lnTo>
                <a:lnTo>
                  <a:pt x="1205484" y="2266357"/>
                </a:lnTo>
                <a:lnTo>
                  <a:pt x="1251204" y="2219113"/>
                </a:lnTo>
                <a:lnTo>
                  <a:pt x="1303020" y="2170345"/>
                </a:lnTo>
                <a:lnTo>
                  <a:pt x="1345692" y="2118529"/>
                </a:lnTo>
                <a:lnTo>
                  <a:pt x="1376172" y="2071285"/>
                </a:lnTo>
                <a:lnTo>
                  <a:pt x="1379220" y="2066713"/>
                </a:lnTo>
                <a:lnTo>
                  <a:pt x="1380744" y="2060617"/>
                </a:lnTo>
                <a:lnTo>
                  <a:pt x="1380744" y="2056045"/>
                </a:lnTo>
                <a:lnTo>
                  <a:pt x="1379220" y="2007277"/>
                </a:lnTo>
                <a:lnTo>
                  <a:pt x="1376172" y="1960033"/>
                </a:lnTo>
                <a:lnTo>
                  <a:pt x="1371931" y="1914796"/>
                </a:lnTo>
                <a:lnTo>
                  <a:pt x="1371600" y="1917361"/>
                </a:lnTo>
                <a:lnTo>
                  <a:pt x="1318403" y="1917361"/>
                </a:lnTo>
                <a:lnTo>
                  <a:pt x="1322832" y="1964605"/>
                </a:lnTo>
                <a:lnTo>
                  <a:pt x="1325880" y="2011849"/>
                </a:lnTo>
                <a:lnTo>
                  <a:pt x="1326896" y="2042329"/>
                </a:lnTo>
                <a:lnTo>
                  <a:pt x="1331976" y="2042329"/>
                </a:lnTo>
                <a:lnTo>
                  <a:pt x="1327404" y="2057569"/>
                </a:lnTo>
                <a:lnTo>
                  <a:pt x="1322144" y="2057569"/>
                </a:lnTo>
                <a:lnTo>
                  <a:pt x="1301496" y="2089573"/>
                </a:lnTo>
                <a:lnTo>
                  <a:pt x="1261872" y="2135293"/>
                </a:lnTo>
                <a:lnTo>
                  <a:pt x="1214628" y="2181013"/>
                </a:lnTo>
                <a:lnTo>
                  <a:pt x="1118616" y="2277025"/>
                </a:lnTo>
                <a:lnTo>
                  <a:pt x="1080516" y="2327317"/>
                </a:lnTo>
                <a:lnTo>
                  <a:pt x="1078894" y="2327317"/>
                </a:lnTo>
                <a:lnTo>
                  <a:pt x="1033272" y="2371513"/>
                </a:lnTo>
                <a:lnTo>
                  <a:pt x="1032034" y="2371513"/>
                </a:lnTo>
                <a:lnTo>
                  <a:pt x="900684" y="2464477"/>
                </a:lnTo>
                <a:lnTo>
                  <a:pt x="836676" y="2511721"/>
                </a:lnTo>
                <a:lnTo>
                  <a:pt x="754380" y="2557441"/>
                </a:lnTo>
                <a:lnTo>
                  <a:pt x="682752" y="2607733"/>
                </a:lnTo>
                <a:lnTo>
                  <a:pt x="612648" y="2654977"/>
                </a:lnTo>
                <a:lnTo>
                  <a:pt x="545592" y="2702221"/>
                </a:lnTo>
                <a:lnTo>
                  <a:pt x="545592" y="2703745"/>
                </a:lnTo>
                <a:lnTo>
                  <a:pt x="544068" y="2703745"/>
                </a:lnTo>
                <a:lnTo>
                  <a:pt x="542544" y="2705269"/>
                </a:lnTo>
                <a:lnTo>
                  <a:pt x="503253" y="2743369"/>
                </a:lnTo>
                <a:lnTo>
                  <a:pt x="580644" y="2743369"/>
                </a:lnTo>
                <a:lnTo>
                  <a:pt x="577596" y="2746417"/>
                </a:lnTo>
                <a:close/>
              </a:path>
              <a:path w="1457325" h="5469890">
                <a:moveTo>
                  <a:pt x="1327404" y="2057569"/>
                </a:moveTo>
                <a:lnTo>
                  <a:pt x="1331976" y="2042329"/>
                </a:lnTo>
                <a:lnTo>
                  <a:pt x="1327145" y="2049816"/>
                </a:lnTo>
                <a:lnTo>
                  <a:pt x="1327404" y="2057569"/>
                </a:lnTo>
                <a:close/>
              </a:path>
              <a:path w="1457325" h="5469890">
                <a:moveTo>
                  <a:pt x="1327145" y="2049816"/>
                </a:moveTo>
                <a:lnTo>
                  <a:pt x="1331976" y="2042329"/>
                </a:lnTo>
                <a:lnTo>
                  <a:pt x="1326896" y="2042329"/>
                </a:lnTo>
                <a:lnTo>
                  <a:pt x="1327145" y="2049816"/>
                </a:lnTo>
                <a:close/>
              </a:path>
              <a:path w="1457325" h="5469890">
                <a:moveTo>
                  <a:pt x="1322144" y="2057569"/>
                </a:moveTo>
                <a:lnTo>
                  <a:pt x="1327404" y="2057569"/>
                </a:lnTo>
                <a:lnTo>
                  <a:pt x="1327145" y="2049816"/>
                </a:lnTo>
                <a:lnTo>
                  <a:pt x="1322144" y="2057569"/>
                </a:lnTo>
                <a:close/>
              </a:path>
              <a:path w="1457325" h="5469890">
                <a:moveTo>
                  <a:pt x="1078894" y="2327317"/>
                </a:moveTo>
                <a:lnTo>
                  <a:pt x="1080516" y="2327317"/>
                </a:lnTo>
                <a:lnTo>
                  <a:pt x="1082040" y="2324269"/>
                </a:lnTo>
                <a:lnTo>
                  <a:pt x="1078894" y="2327317"/>
                </a:lnTo>
                <a:close/>
              </a:path>
              <a:path w="1457325" h="5469890">
                <a:moveTo>
                  <a:pt x="1032034" y="2371513"/>
                </a:moveTo>
                <a:lnTo>
                  <a:pt x="1033272" y="2371513"/>
                </a:lnTo>
                <a:lnTo>
                  <a:pt x="1036320" y="2368465"/>
                </a:lnTo>
                <a:lnTo>
                  <a:pt x="1032034" y="2371513"/>
                </a:lnTo>
                <a:close/>
              </a:path>
              <a:path w="1457325" h="5469890">
                <a:moveTo>
                  <a:pt x="0" y="3218857"/>
                </a:moveTo>
                <a:lnTo>
                  <a:pt x="33528" y="3218857"/>
                </a:lnTo>
                <a:lnTo>
                  <a:pt x="79248" y="3171613"/>
                </a:lnTo>
                <a:lnTo>
                  <a:pt x="118872" y="3127417"/>
                </a:lnTo>
                <a:lnTo>
                  <a:pt x="233172" y="3031405"/>
                </a:lnTo>
                <a:lnTo>
                  <a:pt x="286512" y="2984161"/>
                </a:lnTo>
                <a:lnTo>
                  <a:pt x="344424" y="2936917"/>
                </a:lnTo>
                <a:lnTo>
                  <a:pt x="409956" y="2888149"/>
                </a:lnTo>
                <a:lnTo>
                  <a:pt x="463296" y="2842429"/>
                </a:lnTo>
                <a:lnTo>
                  <a:pt x="530352" y="2792137"/>
                </a:lnTo>
                <a:lnTo>
                  <a:pt x="580644" y="2743369"/>
                </a:lnTo>
                <a:lnTo>
                  <a:pt x="503253" y="2743369"/>
                </a:lnTo>
                <a:lnTo>
                  <a:pt x="492252" y="2754037"/>
                </a:lnTo>
                <a:lnTo>
                  <a:pt x="431292" y="2798233"/>
                </a:lnTo>
                <a:lnTo>
                  <a:pt x="374904" y="2847001"/>
                </a:lnTo>
                <a:lnTo>
                  <a:pt x="312420" y="2892721"/>
                </a:lnTo>
                <a:lnTo>
                  <a:pt x="251460" y="2943013"/>
                </a:lnTo>
                <a:lnTo>
                  <a:pt x="198120" y="2990257"/>
                </a:lnTo>
                <a:lnTo>
                  <a:pt x="83820" y="3086269"/>
                </a:lnTo>
                <a:lnTo>
                  <a:pt x="39624" y="3136561"/>
                </a:lnTo>
                <a:lnTo>
                  <a:pt x="0" y="3178918"/>
                </a:lnTo>
                <a:lnTo>
                  <a:pt x="0" y="3218857"/>
                </a:lnTo>
                <a:close/>
              </a:path>
              <a:path w="1457325" h="5469890">
                <a:moveTo>
                  <a:pt x="4877" y="3261917"/>
                </a:moveTo>
                <a:lnTo>
                  <a:pt x="36576" y="3215809"/>
                </a:lnTo>
                <a:lnTo>
                  <a:pt x="33528" y="3218857"/>
                </a:lnTo>
                <a:lnTo>
                  <a:pt x="0" y="3218857"/>
                </a:lnTo>
                <a:lnTo>
                  <a:pt x="0" y="3258481"/>
                </a:lnTo>
                <a:lnTo>
                  <a:pt x="6096" y="3258481"/>
                </a:lnTo>
                <a:lnTo>
                  <a:pt x="4877" y="3261917"/>
                </a:lnTo>
                <a:close/>
              </a:path>
              <a:path w="1457325" h="5469890">
                <a:moveTo>
                  <a:pt x="3048" y="3264577"/>
                </a:moveTo>
                <a:lnTo>
                  <a:pt x="4877" y="3261917"/>
                </a:lnTo>
                <a:lnTo>
                  <a:pt x="6096" y="3258481"/>
                </a:lnTo>
                <a:lnTo>
                  <a:pt x="3048" y="3264577"/>
                </a:lnTo>
                <a:close/>
              </a:path>
              <a:path w="1457325" h="5469890">
                <a:moveTo>
                  <a:pt x="0" y="3264577"/>
                </a:moveTo>
                <a:lnTo>
                  <a:pt x="3048" y="3264577"/>
                </a:lnTo>
                <a:lnTo>
                  <a:pt x="6096" y="3258481"/>
                </a:lnTo>
                <a:lnTo>
                  <a:pt x="0" y="3258481"/>
                </a:lnTo>
                <a:lnTo>
                  <a:pt x="0" y="3264577"/>
                </a:lnTo>
                <a:close/>
              </a:path>
              <a:path w="1457325" h="5469890">
                <a:moveTo>
                  <a:pt x="0" y="3275662"/>
                </a:moveTo>
                <a:lnTo>
                  <a:pt x="4877" y="3261917"/>
                </a:lnTo>
                <a:lnTo>
                  <a:pt x="3048" y="3264577"/>
                </a:lnTo>
                <a:lnTo>
                  <a:pt x="0" y="3264577"/>
                </a:lnTo>
                <a:lnTo>
                  <a:pt x="0" y="3275662"/>
                </a:lnTo>
                <a:close/>
              </a:path>
              <a:path w="1457325" h="5469890">
                <a:moveTo>
                  <a:pt x="737" y="3334681"/>
                </a:moveTo>
                <a:lnTo>
                  <a:pt x="0" y="3331822"/>
                </a:lnTo>
                <a:lnTo>
                  <a:pt x="0" y="3333157"/>
                </a:lnTo>
                <a:lnTo>
                  <a:pt x="737" y="3334681"/>
                </a:lnTo>
                <a:close/>
              </a:path>
              <a:path w="1457325" h="5469890">
                <a:moveTo>
                  <a:pt x="1524" y="3337729"/>
                </a:moveTo>
                <a:lnTo>
                  <a:pt x="737" y="3334681"/>
                </a:lnTo>
                <a:lnTo>
                  <a:pt x="0" y="3333157"/>
                </a:lnTo>
                <a:lnTo>
                  <a:pt x="1524" y="3337729"/>
                </a:lnTo>
                <a:close/>
              </a:path>
              <a:path w="1457325" h="5469890">
                <a:moveTo>
                  <a:pt x="0" y="3337729"/>
                </a:moveTo>
                <a:lnTo>
                  <a:pt x="1524" y="3337729"/>
                </a:lnTo>
                <a:lnTo>
                  <a:pt x="0" y="3333157"/>
                </a:lnTo>
                <a:lnTo>
                  <a:pt x="0" y="3337729"/>
                </a:lnTo>
                <a:close/>
              </a:path>
              <a:path w="1457325" h="5469890">
                <a:moveTo>
                  <a:pt x="83328" y="4115475"/>
                </a:moveTo>
                <a:lnTo>
                  <a:pt x="102108" y="4069249"/>
                </a:lnTo>
                <a:lnTo>
                  <a:pt x="118872" y="4022005"/>
                </a:lnTo>
                <a:lnTo>
                  <a:pt x="138684" y="3974761"/>
                </a:lnTo>
                <a:lnTo>
                  <a:pt x="138684" y="3971713"/>
                </a:lnTo>
                <a:lnTo>
                  <a:pt x="150876" y="3924469"/>
                </a:lnTo>
                <a:lnTo>
                  <a:pt x="152400" y="3922945"/>
                </a:lnTo>
                <a:lnTo>
                  <a:pt x="152400" y="3918373"/>
                </a:lnTo>
                <a:lnTo>
                  <a:pt x="153924" y="3866557"/>
                </a:lnTo>
                <a:lnTo>
                  <a:pt x="150876" y="3817789"/>
                </a:lnTo>
                <a:lnTo>
                  <a:pt x="144780" y="3769021"/>
                </a:lnTo>
                <a:lnTo>
                  <a:pt x="135636" y="3724825"/>
                </a:lnTo>
                <a:lnTo>
                  <a:pt x="131064" y="3676057"/>
                </a:lnTo>
                <a:lnTo>
                  <a:pt x="131064" y="3673009"/>
                </a:lnTo>
                <a:lnTo>
                  <a:pt x="129540" y="3669961"/>
                </a:lnTo>
                <a:lnTo>
                  <a:pt x="129540" y="3668437"/>
                </a:lnTo>
                <a:lnTo>
                  <a:pt x="109728" y="3621193"/>
                </a:lnTo>
                <a:lnTo>
                  <a:pt x="92964" y="3576997"/>
                </a:lnTo>
                <a:lnTo>
                  <a:pt x="79248" y="3526705"/>
                </a:lnTo>
                <a:lnTo>
                  <a:pt x="64008" y="3480985"/>
                </a:lnTo>
                <a:lnTo>
                  <a:pt x="50292" y="3433741"/>
                </a:lnTo>
                <a:lnTo>
                  <a:pt x="50292" y="3429169"/>
                </a:lnTo>
                <a:lnTo>
                  <a:pt x="48768" y="3427645"/>
                </a:lnTo>
                <a:lnTo>
                  <a:pt x="22860" y="3380401"/>
                </a:lnTo>
                <a:lnTo>
                  <a:pt x="737" y="3334681"/>
                </a:lnTo>
                <a:lnTo>
                  <a:pt x="1524" y="3337729"/>
                </a:lnTo>
                <a:lnTo>
                  <a:pt x="0" y="3337729"/>
                </a:lnTo>
                <a:lnTo>
                  <a:pt x="0" y="3447457"/>
                </a:lnTo>
                <a:lnTo>
                  <a:pt x="13716" y="3494701"/>
                </a:lnTo>
                <a:lnTo>
                  <a:pt x="28956" y="3543469"/>
                </a:lnTo>
                <a:lnTo>
                  <a:pt x="41148" y="3590713"/>
                </a:lnTo>
                <a:lnTo>
                  <a:pt x="59436" y="3641005"/>
                </a:lnTo>
                <a:lnTo>
                  <a:pt x="76052" y="3680629"/>
                </a:lnTo>
                <a:lnTo>
                  <a:pt x="77724" y="3680629"/>
                </a:lnTo>
                <a:lnTo>
                  <a:pt x="79248" y="3688249"/>
                </a:lnTo>
                <a:lnTo>
                  <a:pt x="78438" y="3688249"/>
                </a:lnTo>
                <a:lnTo>
                  <a:pt x="82296" y="3729397"/>
                </a:lnTo>
                <a:lnTo>
                  <a:pt x="91440" y="3779689"/>
                </a:lnTo>
                <a:lnTo>
                  <a:pt x="97536" y="3825409"/>
                </a:lnTo>
                <a:lnTo>
                  <a:pt x="100584" y="3871129"/>
                </a:lnTo>
                <a:lnTo>
                  <a:pt x="99263" y="3910753"/>
                </a:lnTo>
                <a:lnTo>
                  <a:pt x="100584" y="3910753"/>
                </a:lnTo>
                <a:lnTo>
                  <a:pt x="99060" y="3916849"/>
                </a:lnTo>
                <a:lnTo>
                  <a:pt x="88392" y="3957997"/>
                </a:lnTo>
                <a:lnTo>
                  <a:pt x="87114" y="3957997"/>
                </a:lnTo>
                <a:lnTo>
                  <a:pt x="68580" y="4002193"/>
                </a:lnTo>
                <a:lnTo>
                  <a:pt x="51816" y="4052485"/>
                </a:lnTo>
                <a:lnTo>
                  <a:pt x="32004" y="4098205"/>
                </a:lnTo>
                <a:lnTo>
                  <a:pt x="32004" y="4099729"/>
                </a:lnTo>
                <a:lnTo>
                  <a:pt x="30480" y="4102777"/>
                </a:lnTo>
                <a:lnTo>
                  <a:pt x="30480" y="4105825"/>
                </a:lnTo>
                <a:lnTo>
                  <a:pt x="30037" y="4110397"/>
                </a:lnTo>
                <a:lnTo>
                  <a:pt x="83820" y="4110397"/>
                </a:lnTo>
                <a:lnTo>
                  <a:pt x="83328" y="4115475"/>
                </a:lnTo>
                <a:close/>
              </a:path>
              <a:path w="1457325" h="5469890">
                <a:moveTo>
                  <a:pt x="1524" y="3453553"/>
                </a:moveTo>
                <a:lnTo>
                  <a:pt x="0" y="3447457"/>
                </a:lnTo>
                <a:lnTo>
                  <a:pt x="0" y="3450594"/>
                </a:lnTo>
                <a:lnTo>
                  <a:pt x="1524" y="3453553"/>
                </a:lnTo>
                <a:close/>
              </a:path>
              <a:path w="1457325" h="5469890">
                <a:moveTo>
                  <a:pt x="79248" y="3688249"/>
                </a:moveTo>
                <a:lnTo>
                  <a:pt x="77724" y="3680629"/>
                </a:lnTo>
                <a:lnTo>
                  <a:pt x="78205" y="3685763"/>
                </a:lnTo>
                <a:lnTo>
                  <a:pt x="79248" y="3688249"/>
                </a:lnTo>
                <a:close/>
              </a:path>
              <a:path w="1457325" h="5469890">
                <a:moveTo>
                  <a:pt x="78205" y="3685763"/>
                </a:moveTo>
                <a:lnTo>
                  <a:pt x="77724" y="3680629"/>
                </a:lnTo>
                <a:lnTo>
                  <a:pt x="76052" y="3680629"/>
                </a:lnTo>
                <a:lnTo>
                  <a:pt x="78205" y="3685763"/>
                </a:lnTo>
                <a:close/>
              </a:path>
              <a:path w="1457325" h="5469890">
                <a:moveTo>
                  <a:pt x="78438" y="3688249"/>
                </a:moveTo>
                <a:lnTo>
                  <a:pt x="79248" y="3688249"/>
                </a:lnTo>
                <a:lnTo>
                  <a:pt x="78205" y="3685763"/>
                </a:lnTo>
                <a:lnTo>
                  <a:pt x="78438" y="3688249"/>
                </a:lnTo>
                <a:close/>
              </a:path>
              <a:path w="1457325" h="5469890">
                <a:moveTo>
                  <a:pt x="99060" y="3916849"/>
                </a:moveTo>
                <a:lnTo>
                  <a:pt x="100584" y="3910753"/>
                </a:lnTo>
                <a:lnTo>
                  <a:pt x="99067" y="3916630"/>
                </a:lnTo>
                <a:lnTo>
                  <a:pt x="99060" y="3916849"/>
                </a:lnTo>
                <a:close/>
              </a:path>
              <a:path w="1457325" h="5469890">
                <a:moveTo>
                  <a:pt x="99067" y="3916630"/>
                </a:moveTo>
                <a:lnTo>
                  <a:pt x="100584" y="3910753"/>
                </a:lnTo>
                <a:lnTo>
                  <a:pt x="99263" y="3910753"/>
                </a:lnTo>
                <a:lnTo>
                  <a:pt x="99067" y="3916630"/>
                </a:lnTo>
                <a:close/>
              </a:path>
              <a:path w="1457325" h="5469890">
                <a:moveTo>
                  <a:pt x="99011" y="3916849"/>
                </a:moveTo>
                <a:lnTo>
                  <a:pt x="99067" y="3916630"/>
                </a:lnTo>
                <a:lnTo>
                  <a:pt x="99011" y="3916849"/>
                </a:lnTo>
                <a:close/>
              </a:path>
              <a:path w="1457325" h="5469890">
                <a:moveTo>
                  <a:pt x="87114" y="3957997"/>
                </a:moveTo>
                <a:lnTo>
                  <a:pt x="88392" y="3957997"/>
                </a:lnTo>
                <a:lnTo>
                  <a:pt x="88392" y="3954949"/>
                </a:lnTo>
                <a:lnTo>
                  <a:pt x="87114" y="3957997"/>
                </a:lnTo>
                <a:close/>
              </a:path>
              <a:path w="1457325" h="5469890">
                <a:moveTo>
                  <a:pt x="82296" y="4118017"/>
                </a:moveTo>
                <a:lnTo>
                  <a:pt x="83328" y="4115475"/>
                </a:lnTo>
                <a:lnTo>
                  <a:pt x="83820" y="4110397"/>
                </a:lnTo>
                <a:lnTo>
                  <a:pt x="82296" y="4118017"/>
                </a:lnTo>
                <a:close/>
              </a:path>
              <a:path w="1457325" h="5469890">
                <a:moveTo>
                  <a:pt x="29300" y="4118017"/>
                </a:moveTo>
                <a:lnTo>
                  <a:pt x="82296" y="4118017"/>
                </a:lnTo>
                <a:lnTo>
                  <a:pt x="83820" y="4110397"/>
                </a:lnTo>
                <a:lnTo>
                  <a:pt x="30037" y="4110397"/>
                </a:lnTo>
                <a:lnTo>
                  <a:pt x="29300" y="4118017"/>
                </a:lnTo>
                <a:close/>
              </a:path>
              <a:path w="1457325" h="5469890">
                <a:moveTo>
                  <a:pt x="42672" y="4349665"/>
                </a:moveTo>
                <a:lnTo>
                  <a:pt x="48768" y="4305469"/>
                </a:lnTo>
                <a:lnTo>
                  <a:pt x="64008" y="4255177"/>
                </a:lnTo>
                <a:lnTo>
                  <a:pt x="79248" y="4157641"/>
                </a:lnTo>
                <a:lnTo>
                  <a:pt x="83328" y="4115475"/>
                </a:lnTo>
                <a:lnTo>
                  <a:pt x="82296" y="4118017"/>
                </a:lnTo>
                <a:lnTo>
                  <a:pt x="29300" y="4118017"/>
                </a:lnTo>
                <a:lnTo>
                  <a:pt x="25908" y="4153069"/>
                </a:lnTo>
                <a:lnTo>
                  <a:pt x="18288" y="4198789"/>
                </a:lnTo>
                <a:lnTo>
                  <a:pt x="10668" y="4247557"/>
                </a:lnTo>
                <a:lnTo>
                  <a:pt x="0" y="4286230"/>
                </a:lnTo>
                <a:lnTo>
                  <a:pt x="0" y="4345093"/>
                </a:lnTo>
                <a:lnTo>
                  <a:pt x="42672" y="4345093"/>
                </a:lnTo>
                <a:lnTo>
                  <a:pt x="42672" y="4349665"/>
                </a:lnTo>
                <a:close/>
              </a:path>
              <a:path w="1457325" h="5469890">
                <a:moveTo>
                  <a:pt x="0" y="4624596"/>
                </a:moveTo>
                <a:lnTo>
                  <a:pt x="10668" y="4590457"/>
                </a:lnTo>
                <a:lnTo>
                  <a:pt x="21336" y="4541689"/>
                </a:lnTo>
                <a:lnTo>
                  <a:pt x="28956" y="4491397"/>
                </a:lnTo>
                <a:lnTo>
                  <a:pt x="33528" y="4447201"/>
                </a:lnTo>
                <a:lnTo>
                  <a:pt x="42672" y="4399957"/>
                </a:lnTo>
                <a:lnTo>
                  <a:pt x="42672" y="4345093"/>
                </a:lnTo>
                <a:lnTo>
                  <a:pt x="0" y="4345093"/>
                </a:lnTo>
                <a:lnTo>
                  <a:pt x="0" y="4624596"/>
                </a:lnTo>
                <a:close/>
              </a:path>
              <a:path w="1457325" h="5469890">
                <a:moveTo>
                  <a:pt x="59436" y="5198533"/>
                </a:moveTo>
                <a:lnTo>
                  <a:pt x="45720" y="5149765"/>
                </a:lnTo>
                <a:lnTo>
                  <a:pt x="35052" y="5105569"/>
                </a:lnTo>
                <a:lnTo>
                  <a:pt x="28956" y="5058325"/>
                </a:lnTo>
                <a:lnTo>
                  <a:pt x="28956" y="5055277"/>
                </a:lnTo>
                <a:lnTo>
                  <a:pt x="25908" y="5049181"/>
                </a:lnTo>
                <a:lnTo>
                  <a:pt x="0" y="5006001"/>
                </a:lnTo>
                <a:lnTo>
                  <a:pt x="0" y="5181768"/>
                </a:lnTo>
                <a:lnTo>
                  <a:pt x="3429" y="5195485"/>
                </a:lnTo>
                <a:lnTo>
                  <a:pt x="57912" y="5195485"/>
                </a:lnTo>
                <a:lnTo>
                  <a:pt x="59436" y="5198533"/>
                </a:lnTo>
                <a:close/>
              </a:path>
              <a:path w="1457325" h="5469890">
                <a:moveTo>
                  <a:pt x="38049" y="5291497"/>
                </a:moveTo>
                <a:lnTo>
                  <a:pt x="94488" y="5291497"/>
                </a:lnTo>
                <a:lnTo>
                  <a:pt x="77724" y="5242729"/>
                </a:lnTo>
                <a:lnTo>
                  <a:pt x="57912" y="5195485"/>
                </a:lnTo>
                <a:lnTo>
                  <a:pt x="3429" y="5195485"/>
                </a:lnTo>
                <a:lnTo>
                  <a:pt x="7620" y="5212249"/>
                </a:lnTo>
                <a:lnTo>
                  <a:pt x="7620" y="5215297"/>
                </a:lnTo>
                <a:lnTo>
                  <a:pt x="27432" y="5262541"/>
                </a:lnTo>
                <a:lnTo>
                  <a:pt x="38049" y="5291497"/>
                </a:lnTo>
                <a:close/>
              </a:path>
              <a:path w="1457325" h="5469890">
                <a:moveTo>
                  <a:pt x="147708" y="5380107"/>
                </a:moveTo>
                <a:lnTo>
                  <a:pt x="121920" y="5335693"/>
                </a:lnTo>
                <a:lnTo>
                  <a:pt x="92964" y="5286925"/>
                </a:lnTo>
                <a:lnTo>
                  <a:pt x="94488" y="5291497"/>
                </a:lnTo>
                <a:lnTo>
                  <a:pt x="38049" y="5291497"/>
                </a:lnTo>
                <a:lnTo>
                  <a:pt x="44196" y="5308261"/>
                </a:lnTo>
                <a:lnTo>
                  <a:pt x="44196" y="5309785"/>
                </a:lnTo>
                <a:lnTo>
                  <a:pt x="45720" y="5311309"/>
                </a:lnTo>
                <a:lnTo>
                  <a:pt x="45720" y="5312833"/>
                </a:lnTo>
                <a:lnTo>
                  <a:pt x="74676" y="5361601"/>
                </a:lnTo>
                <a:lnTo>
                  <a:pt x="84410" y="5378365"/>
                </a:lnTo>
                <a:lnTo>
                  <a:pt x="146304" y="5378365"/>
                </a:lnTo>
                <a:lnTo>
                  <a:pt x="147708" y="5380107"/>
                </a:lnTo>
                <a:close/>
              </a:path>
              <a:path w="1457325" h="5469890">
                <a:moveTo>
                  <a:pt x="149352" y="5382937"/>
                </a:moveTo>
                <a:lnTo>
                  <a:pt x="147708" y="5380107"/>
                </a:lnTo>
                <a:lnTo>
                  <a:pt x="146304" y="5378365"/>
                </a:lnTo>
                <a:lnTo>
                  <a:pt x="149352" y="5382937"/>
                </a:lnTo>
                <a:close/>
              </a:path>
              <a:path w="1457325" h="5469890">
                <a:moveTo>
                  <a:pt x="87064" y="5382937"/>
                </a:moveTo>
                <a:lnTo>
                  <a:pt x="149352" y="5382937"/>
                </a:lnTo>
                <a:lnTo>
                  <a:pt x="146304" y="5378365"/>
                </a:lnTo>
                <a:lnTo>
                  <a:pt x="84410" y="5378365"/>
                </a:lnTo>
                <a:lnTo>
                  <a:pt x="87064" y="5382937"/>
                </a:lnTo>
                <a:close/>
              </a:path>
              <a:path w="1457325" h="5469890">
                <a:moveTo>
                  <a:pt x="161163" y="5469424"/>
                </a:moveTo>
                <a:lnTo>
                  <a:pt x="171545" y="5468567"/>
                </a:lnTo>
                <a:lnTo>
                  <a:pt x="181356" y="5463709"/>
                </a:lnTo>
                <a:lnTo>
                  <a:pt x="187619" y="5455613"/>
                </a:lnTo>
                <a:lnTo>
                  <a:pt x="190309" y="5445802"/>
                </a:lnTo>
                <a:lnTo>
                  <a:pt x="189285" y="5435420"/>
                </a:lnTo>
                <a:lnTo>
                  <a:pt x="184404" y="5425609"/>
                </a:lnTo>
                <a:lnTo>
                  <a:pt x="147708" y="5380107"/>
                </a:lnTo>
                <a:lnTo>
                  <a:pt x="149352" y="5382937"/>
                </a:lnTo>
                <a:lnTo>
                  <a:pt x="87064" y="5382937"/>
                </a:lnTo>
                <a:lnTo>
                  <a:pt x="102108" y="5408845"/>
                </a:lnTo>
                <a:lnTo>
                  <a:pt x="103632" y="5410369"/>
                </a:lnTo>
                <a:lnTo>
                  <a:pt x="103632" y="5411893"/>
                </a:lnTo>
                <a:lnTo>
                  <a:pt x="105156" y="5411893"/>
                </a:lnTo>
                <a:lnTo>
                  <a:pt x="143256" y="5459137"/>
                </a:lnTo>
                <a:lnTo>
                  <a:pt x="151352" y="5466281"/>
                </a:lnTo>
                <a:lnTo>
                  <a:pt x="161163" y="5469424"/>
                </a:lnTo>
                <a:close/>
              </a:path>
            </a:pathLst>
          </a:custGeom>
          <a:solidFill>
            <a:srgbClr val="1636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553143" y="813454"/>
            <a:ext cx="89768" cy="242311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160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49782" y="834289"/>
            <a:ext cx="89768" cy="242311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180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1948" y="834289"/>
            <a:ext cx="89768" cy="242311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200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53136" y="834289"/>
            <a:ext cx="89768" cy="242311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220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06274" y="834289"/>
            <a:ext cx="955005" cy="506001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6647" algn="ctr">
              <a:lnSpc>
                <a:spcPts val="2498"/>
              </a:lnSpc>
            </a:pPr>
            <a:r>
              <a:rPr sz="2565" dirty="0">
                <a:latin typeface="Calibri"/>
                <a:cs typeface="Calibri"/>
              </a:rPr>
              <a:t>Az</a:t>
            </a:r>
            <a:r>
              <a:rPr sz="2565" spc="-77" dirty="0">
                <a:latin typeface="Times New Roman"/>
                <a:cs typeface="Times New Roman"/>
              </a:rPr>
              <a:t> </a:t>
            </a:r>
            <a:r>
              <a:rPr sz="2565" dirty="0">
                <a:latin typeface="Calibri"/>
                <a:cs typeface="Calibri"/>
              </a:rPr>
              <a:t>U</a:t>
            </a:r>
            <a:r>
              <a:rPr sz="2565" spc="-16" dirty="0">
                <a:latin typeface="Calibri"/>
                <a:cs typeface="Calibri"/>
              </a:rPr>
              <a:t>S</a:t>
            </a:r>
            <a:r>
              <a:rPr sz="2565" dirty="0">
                <a:latin typeface="Calibri"/>
                <a:cs typeface="Calibri"/>
              </a:rPr>
              <a:t>A</a:t>
            </a:r>
            <a:r>
              <a:rPr sz="2565" spc="-71" dirty="0">
                <a:latin typeface="Times New Roman"/>
                <a:cs typeface="Times New Roman"/>
              </a:rPr>
              <a:t> </a:t>
            </a:r>
            <a:r>
              <a:rPr sz="2565" spc="-6" dirty="0">
                <a:latin typeface="Calibri"/>
                <a:cs typeface="Calibri"/>
              </a:rPr>
              <a:t>l</a:t>
            </a:r>
            <a:r>
              <a:rPr sz="2565" dirty="0">
                <a:latin typeface="Calibri"/>
                <a:cs typeface="Calibri"/>
              </a:rPr>
              <a:t>a</a:t>
            </a:r>
            <a:r>
              <a:rPr sz="2565" spc="-51" dirty="0">
                <a:latin typeface="Calibri"/>
                <a:cs typeface="Calibri"/>
              </a:rPr>
              <a:t>k</a:t>
            </a:r>
            <a:r>
              <a:rPr sz="2565" dirty="0">
                <a:latin typeface="Calibri"/>
                <a:cs typeface="Calibri"/>
              </a:rPr>
              <a:t>á</a:t>
            </a:r>
            <a:r>
              <a:rPr sz="2565" spc="-3" dirty="0">
                <a:latin typeface="Calibri"/>
                <a:cs typeface="Calibri"/>
              </a:rPr>
              <a:t>s</a:t>
            </a:r>
            <a:r>
              <a:rPr sz="2565" dirty="0">
                <a:latin typeface="Calibri"/>
                <a:cs typeface="Calibri"/>
              </a:rPr>
              <a:t>á</a:t>
            </a:r>
            <a:r>
              <a:rPr sz="2565" spc="-58" dirty="0">
                <a:latin typeface="Calibri"/>
                <a:cs typeface="Calibri"/>
              </a:rPr>
              <a:t>r</a:t>
            </a:r>
            <a:r>
              <a:rPr sz="2565" dirty="0">
                <a:latin typeface="Calibri"/>
                <a:cs typeface="Calibri"/>
              </a:rPr>
              <a:t>a</a:t>
            </a:r>
            <a:r>
              <a:rPr sz="2565" spc="-6" dirty="0">
                <a:latin typeface="Calibri"/>
                <a:cs typeface="Calibri"/>
              </a:rPr>
              <a:t>i</a:t>
            </a:r>
            <a:r>
              <a:rPr sz="2565" dirty="0">
                <a:latin typeface="Calibri"/>
                <a:cs typeface="Calibri"/>
              </a:rPr>
              <a:t>t</a:t>
            </a:r>
            <a:r>
              <a:rPr sz="2565" spc="-77" dirty="0">
                <a:latin typeface="Times New Roman"/>
                <a:cs typeface="Times New Roman"/>
              </a:rPr>
              <a:t> </a:t>
            </a:r>
            <a:r>
              <a:rPr sz="2565" spc="-3" dirty="0">
                <a:latin typeface="Calibri"/>
                <a:cs typeface="Calibri"/>
              </a:rPr>
              <a:t>m</a:t>
            </a:r>
            <a:r>
              <a:rPr sz="2565" dirty="0">
                <a:latin typeface="Calibri"/>
                <a:cs typeface="Calibri"/>
              </a:rPr>
              <a:t>u</a:t>
            </a:r>
            <a:r>
              <a:rPr sz="2565" spc="-29" dirty="0">
                <a:latin typeface="Calibri"/>
                <a:cs typeface="Calibri"/>
              </a:rPr>
              <a:t>t</a:t>
            </a:r>
            <a:r>
              <a:rPr sz="2565" spc="-22" dirty="0">
                <a:latin typeface="Calibri"/>
                <a:cs typeface="Calibri"/>
              </a:rPr>
              <a:t>at</a:t>
            </a:r>
            <a:r>
              <a:rPr sz="2565" dirty="0">
                <a:latin typeface="Calibri"/>
                <a:cs typeface="Calibri"/>
              </a:rPr>
              <a:t>ó</a:t>
            </a:r>
            <a:r>
              <a:rPr sz="2565" spc="-71" dirty="0">
                <a:latin typeface="Times New Roman"/>
                <a:cs typeface="Times New Roman"/>
              </a:rPr>
              <a:t> </a:t>
            </a:r>
            <a:r>
              <a:rPr sz="2565" dirty="0">
                <a:latin typeface="Calibri"/>
                <a:cs typeface="Calibri"/>
              </a:rPr>
              <a:t>Ca</a:t>
            </a:r>
            <a:r>
              <a:rPr sz="2565" spc="-3" dirty="0">
                <a:latin typeface="Calibri"/>
                <a:cs typeface="Calibri"/>
              </a:rPr>
              <a:t>s</a:t>
            </a:r>
            <a:r>
              <a:rPr sz="2565" dirty="0">
                <a:latin typeface="Calibri"/>
                <a:cs typeface="Calibri"/>
              </a:rPr>
              <a:t>e-</a:t>
            </a:r>
            <a:r>
              <a:rPr sz="2565" spc="-3" dirty="0">
                <a:latin typeface="Calibri"/>
                <a:cs typeface="Calibri"/>
              </a:rPr>
              <a:t>S</a:t>
            </a:r>
            <a:r>
              <a:rPr sz="2565" dirty="0">
                <a:latin typeface="Calibri"/>
                <a:cs typeface="Calibri"/>
              </a:rPr>
              <a:t>h</a:t>
            </a:r>
            <a:r>
              <a:rPr sz="2565" spc="-6" dirty="0">
                <a:latin typeface="Calibri"/>
                <a:cs typeface="Calibri"/>
              </a:rPr>
              <a:t>ill</a:t>
            </a:r>
            <a:r>
              <a:rPr sz="2565" dirty="0">
                <a:latin typeface="Calibri"/>
                <a:cs typeface="Calibri"/>
              </a:rPr>
              <a:t>er</a:t>
            </a:r>
          </a:p>
          <a:p>
            <a:pPr marL="127054" algn="ctr"/>
            <a:r>
              <a:rPr sz="2565" spc="-6" dirty="0">
                <a:latin typeface="Calibri"/>
                <a:cs typeface="Calibri"/>
              </a:rPr>
              <a:t>H</a:t>
            </a:r>
            <a:r>
              <a:rPr sz="2565" dirty="0">
                <a:latin typeface="Calibri"/>
                <a:cs typeface="Calibri"/>
              </a:rPr>
              <a:t>o</a:t>
            </a:r>
            <a:r>
              <a:rPr sz="2565" spc="-3" dirty="0">
                <a:latin typeface="Calibri"/>
                <a:cs typeface="Calibri"/>
              </a:rPr>
              <a:t>m</a:t>
            </a:r>
            <a:r>
              <a:rPr sz="2565" dirty="0">
                <a:latin typeface="Calibri"/>
                <a:cs typeface="Calibri"/>
              </a:rPr>
              <a:t>e</a:t>
            </a:r>
            <a:r>
              <a:rPr sz="2565" spc="-64" dirty="0">
                <a:latin typeface="Times New Roman"/>
                <a:cs typeface="Times New Roman"/>
              </a:rPr>
              <a:t> </a:t>
            </a:r>
            <a:r>
              <a:rPr sz="2565" spc="-3" dirty="0">
                <a:latin typeface="Calibri"/>
                <a:cs typeface="Calibri"/>
              </a:rPr>
              <a:t>Pr</a:t>
            </a:r>
            <a:r>
              <a:rPr sz="2565" spc="-6" dirty="0">
                <a:latin typeface="Calibri"/>
                <a:cs typeface="Calibri"/>
              </a:rPr>
              <a:t>i</a:t>
            </a:r>
            <a:r>
              <a:rPr sz="2565" dirty="0">
                <a:latin typeface="Calibri"/>
                <a:cs typeface="Calibri"/>
              </a:rPr>
              <a:t>ce</a:t>
            </a:r>
            <a:r>
              <a:rPr sz="2565" spc="-71" dirty="0">
                <a:latin typeface="Times New Roman"/>
                <a:cs typeface="Times New Roman"/>
              </a:rPr>
              <a:t> </a:t>
            </a:r>
            <a:r>
              <a:rPr sz="2565" spc="-22" dirty="0">
                <a:latin typeface="Calibri"/>
                <a:cs typeface="Calibri"/>
              </a:rPr>
              <a:t>c</a:t>
            </a:r>
            <a:r>
              <a:rPr sz="2565" dirty="0">
                <a:latin typeface="Calibri"/>
                <a:cs typeface="Calibri"/>
              </a:rPr>
              <a:t>o</a:t>
            </a:r>
            <a:r>
              <a:rPr sz="2565" spc="-3" dirty="0">
                <a:latin typeface="Calibri"/>
                <a:cs typeface="Calibri"/>
              </a:rPr>
              <a:t>m</a:t>
            </a:r>
            <a:r>
              <a:rPr sz="2565" dirty="0">
                <a:latin typeface="Calibri"/>
                <a:cs typeface="Calibri"/>
              </a:rPr>
              <a:t>po</a:t>
            </a:r>
            <a:r>
              <a:rPr sz="2565" spc="-3" dirty="0">
                <a:latin typeface="Calibri"/>
                <a:cs typeface="Calibri"/>
              </a:rPr>
              <a:t>s</a:t>
            </a:r>
            <a:r>
              <a:rPr sz="2565" spc="-6" dirty="0">
                <a:latin typeface="Calibri"/>
                <a:cs typeface="Calibri"/>
              </a:rPr>
              <a:t>i</a:t>
            </a:r>
            <a:r>
              <a:rPr sz="2565" spc="-29" dirty="0">
                <a:latin typeface="Calibri"/>
                <a:cs typeface="Calibri"/>
              </a:rPr>
              <a:t>t</a:t>
            </a:r>
            <a:r>
              <a:rPr sz="2565" dirty="0">
                <a:latin typeface="Calibri"/>
                <a:cs typeface="Calibri"/>
              </a:rPr>
              <a:t>e-10</a:t>
            </a:r>
            <a:r>
              <a:rPr sz="2565" spc="-64" dirty="0">
                <a:latin typeface="Times New Roman"/>
                <a:cs typeface="Times New Roman"/>
              </a:rPr>
              <a:t> </a:t>
            </a:r>
            <a:r>
              <a:rPr sz="2565" dirty="0">
                <a:latin typeface="Calibri"/>
                <a:cs typeface="Calibri"/>
              </a:rPr>
              <a:t>á</a:t>
            </a:r>
            <a:r>
              <a:rPr sz="2565" spc="-3" dirty="0">
                <a:latin typeface="Calibri"/>
                <a:cs typeface="Calibri"/>
              </a:rPr>
              <a:t>r</a:t>
            </a:r>
            <a:r>
              <a:rPr sz="2565" spc="-6" dirty="0">
                <a:latin typeface="Calibri"/>
                <a:cs typeface="Calibri"/>
              </a:rPr>
              <a:t>i</a:t>
            </a:r>
            <a:r>
              <a:rPr sz="2565" dirty="0">
                <a:latin typeface="Calibri"/>
                <a:cs typeface="Calibri"/>
              </a:rPr>
              <a:t>nd</a:t>
            </a:r>
            <a:r>
              <a:rPr sz="2565" spc="-38" dirty="0">
                <a:latin typeface="Calibri"/>
                <a:cs typeface="Calibri"/>
              </a:rPr>
              <a:t>e</a:t>
            </a:r>
            <a:r>
              <a:rPr sz="2565" dirty="0">
                <a:latin typeface="Calibri"/>
                <a:cs typeface="Calibri"/>
              </a:rPr>
              <a:t>x</a:t>
            </a:r>
          </a:p>
          <a:p>
            <a:pPr marL="8145">
              <a:spcBef>
                <a:spcPts val="1145"/>
              </a:spcBef>
            </a:pPr>
            <a:r>
              <a:rPr sz="641" spc="-3" dirty="0">
                <a:latin typeface="Calibri"/>
                <a:cs typeface="Calibri"/>
              </a:rPr>
              <a:t>240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</a:p>
        </p:txBody>
      </p:sp>
      <p:sp>
        <p:nvSpPr>
          <p:cNvPr id="14" name="object 14"/>
          <p:cNvSpPr/>
          <p:nvPr/>
        </p:nvSpPr>
        <p:spPr>
          <a:xfrm>
            <a:off x="3138173" y="1119030"/>
            <a:ext cx="0" cy="4858835"/>
          </a:xfrm>
          <a:custGeom>
            <a:avLst/>
            <a:gdLst/>
            <a:ahLst/>
            <a:cxnLst/>
            <a:rect l="l" t="t" r="r" b="b"/>
            <a:pathLst>
              <a:path h="7576184">
                <a:moveTo>
                  <a:pt x="0" y="0"/>
                </a:moveTo>
                <a:lnTo>
                  <a:pt x="0" y="757580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90339" y="1119030"/>
            <a:ext cx="0" cy="4858835"/>
          </a:xfrm>
          <a:custGeom>
            <a:avLst/>
            <a:gdLst/>
            <a:ahLst/>
            <a:cxnLst/>
            <a:rect l="l" t="t" r="r" b="b"/>
            <a:pathLst>
              <a:path h="7576184">
                <a:moveTo>
                  <a:pt x="0" y="0"/>
                </a:moveTo>
                <a:lnTo>
                  <a:pt x="0" y="757580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86985" y="1145420"/>
            <a:ext cx="679284" cy="0"/>
          </a:xfrm>
          <a:custGeom>
            <a:avLst/>
            <a:gdLst/>
            <a:ahLst/>
            <a:cxnLst/>
            <a:rect l="l" t="t" r="r" b="b"/>
            <a:pathLst>
              <a:path w="1059179">
                <a:moveTo>
                  <a:pt x="0" y="0"/>
                </a:moveTo>
                <a:lnTo>
                  <a:pt x="105917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86985" y="1119030"/>
            <a:ext cx="0" cy="4858835"/>
          </a:xfrm>
          <a:custGeom>
            <a:avLst/>
            <a:gdLst/>
            <a:ahLst/>
            <a:cxnLst/>
            <a:rect l="l" t="t" r="r" b="b"/>
            <a:pathLst>
              <a:path h="7576184">
                <a:moveTo>
                  <a:pt x="0" y="0"/>
                </a:moveTo>
                <a:lnTo>
                  <a:pt x="0" y="757580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45934" y="1145420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45934" y="1359467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45934" y="1573515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45934" y="1787563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45934" y="2001611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45934" y="2215658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45934" y="2429706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45934" y="2643753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45934" y="2857801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45934" y="3071849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45934" y="3285897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45934" y="3499945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45934" y="3713992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45934" y="3928040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45934" y="4143065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45934" y="4357113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45934" y="4571162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45934" y="4785209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45934" y="4999257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45934" y="5213304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45934" y="5427353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45934" y="5641400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45934" y="5855448"/>
            <a:ext cx="41132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79608" y="1144442"/>
            <a:ext cx="687022" cy="4650734"/>
          </a:xfrm>
          <a:custGeom>
            <a:avLst/>
            <a:gdLst/>
            <a:ahLst/>
            <a:cxnLst/>
            <a:rect l="l" t="t" r="r" b="b"/>
            <a:pathLst>
              <a:path w="1071245" h="7251700">
                <a:moveTo>
                  <a:pt x="70890" y="57480"/>
                </a:moveTo>
                <a:lnTo>
                  <a:pt x="51125" y="13715"/>
                </a:lnTo>
                <a:lnTo>
                  <a:pt x="45005" y="4928"/>
                </a:lnTo>
                <a:lnTo>
                  <a:pt x="37346" y="0"/>
                </a:lnTo>
                <a:lnTo>
                  <a:pt x="16072" y="0"/>
                </a:lnTo>
                <a:lnTo>
                  <a:pt x="7286" y="6119"/>
                </a:lnTo>
                <a:lnTo>
                  <a:pt x="1785" y="14667"/>
                </a:lnTo>
                <a:lnTo>
                  <a:pt x="0" y="24645"/>
                </a:lnTo>
                <a:lnTo>
                  <a:pt x="2357" y="35051"/>
                </a:lnTo>
                <a:lnTo>
                  <a:pt x="7078" y="45505"/>
                </a:lnTo>
                <a:lnTo>
                  <a:pt x="47172" y="45505"/>
                </a:lnTo>
                <a:lnTo>
                  <a:pt x="57221" y="46671"/>
                </a:lnTo>
                <a:lnTo>
                  <a:pt x="66127" y="51553"/>
                </a:lnTo>
                <a:lnTo>
                  <a:pt x="70890" y="57480"/>
                </a:lnTo>
                <a:close/>
              </a:path>
              <a:path w="1071245" h="7251700">
                <a:moveTo>
                  <a:pt x="48339" y="98368"/>
                </a:moveTo>
                <a:lnTo>
                  <a:pt x="58745" y="96011"/>
                </a:lnTo>
                <a:lnTo>
                  <a:pt x="67532" y="89891"/>
                </a:lnTo>
                <a:lnTo>
                  <a:pt x="73032" y="81342"/>
                </a:lnTo>
                <a:lnTo>
                  <a:pt x="74818" y="71365"/>
                </a:lnTo>
                <a:lnTo>
                  <a:pt x="72461" y="60959"/>
                </a:lnTo>
                <a:lnTo>
                  <a:pt x="70890" y="57480"/>
                </a:lnTo>
                <a:lnTo>
                  <a:pt x="66127" y="51553"/>
                </a:lnTo>
                <a:lnTo>
                  <a:pt x="57221" y="46671"/>
                </a:lnTo>
                <a:lnTo>
                  <a:pt x="47172" y="45505"/>
                </a:lnTo>
                <a:lnTo>
                  <a:pt x="37409" y="48767"/>
                </a:lnTo>
                <a:lnTo>
                  <a:pt x="28860" y="55101"/>
                </a:lnTo>
                <a:lnTo>
                  <a:pt x="23883" y="64007"/>
                </a:lnTo>
                <a:lnTo>
                  <a:pt x="22621" y="74056"/>
                </a:lnTo>
                <a:lnTo>
                  <a:pt x="25217" y="83819"/>
                </a:lnTo>
                <a:lnTo>
                  <a:pt x="26541" y="86384"/>
                </a:lnTo>
                <a:lnTo>
                  <a:pt x="29813" y="91082"/>
                </a:lnTo>
                <a:lnTo>
                  <a:pt x="38361" y="96582"/>
                </a:lnTo>
                <a:lnTo>
                  <a:pt x="48339" y="98368"/>
                </a:lnTo>
                <a:close/>
              </a:path>
              <a:path w="1071245" h="7251700">
                <a:moveTo>
                  <a:pt x="26541" y="86384"/>
                </a:moveTo>
                <a:lnTo>
                  <a:pt x="25217" y="83819"/>
                </a:lnTo>
                <a:lnTo>
                  <a:pt x="22621" y="74056"/>
                </a:lnTo>
                <a:lnTo>
                  <a:pt x="23883" y="64007"/>
                </a:lnTo>
                <a:lnTo>
                  <a:pt x="28860" y="55101"/>
                </a:lnTo>
                <a:lnTo>
                  <a:pt x="37409" y="48767"/>
                </a:lnTo>
                <a:lnTo>
                  <a:pt x="47172" y="45505"/>
                </a:lnTo>
                <a:lnTo>
                  <a:pt x="7078" y="45505"/>
                </a:lnTo>
                <a:lnTo>
                  <a:pt x="23693" y="82295"/>
                </a:lnTo>
                <a:lnTo>
                  <a:pt x="26541" y="86384"/>
                </a:lnTo>
                <a:close/>
              </a:path>
              <a:path w="1071245" h="7251700">
                <a:moveTo>
                  <a:pt x="509849" y="1117091"/>
                </a:moveTo>
                <a:lnTo>
                  <a:pt x="502229" y="1069847"/>
                </a:lnTo>
                <a:lnTo>
                  <a:pt x="502229" y="1068323"/>
                </a:lnTo>
                <a:lnTo>
                  <a:pt x="500705" y="1066799"/>
                </a:lnTo>
                <a:lnTo>
                  <a:pt x="500705" y="1065275"/>
                </a:lnTo>
                <a:lnTo>
                  <a:pt x="483941" y="1018031"/>
                </a:lnTo>
                <a:lnTo>
                  <a:pt x="467177" y="969263"/>
                </a:lnTo>
                <a:lnTo>
                  <a:pt x="447365" y="922019"/>
                </a:lnTo>
                <a:lnTo>
                  <a:pt x="430601" y="876299"/>
                </a:lnTo>
                <a:lnTo>
                  <a:pt x="419933" y="830579"/>
                </a:lnTo>
                <a:lnTo>
                  <a:pt x="409265" y="783335"/>
                </a:lnTo>
                <a:lnTo>
                  <a:pt x="401645" y="736091"/>
                </a:lnTo>
                <a:lnTo>
                  <a:pt x="401645" y="734567"/>
                </a:lnTo>
                <a:lnTo>
                  <a:pt x="400121" y="733043"/>
                </a:lnTo>
                <a:lnTo>
                  <a:pt x="400121" y="731519"/>
                </a:lnTo>
                <a:lnTo>
                  <a:pt x="383357" y="681227"/>
                </a:lnTo>
                <a:lnTo>
                  <a:pt x="362021" y="633983"/>
                </a:lnTo>
                <a:lnTo>
                  <a:pt x="336113" y="582167"/>
                </a:lnTo>
                <a:lnTo>
                  <a:pt x="307157" y="534923"/>
                </a:lnTo>
                <a:lnTo>
                  <a:pt x="279725" y="489203"/>
                </a:lnTo>
                <a:lnTo>
                  <a:pt x="253817" y="441959"/>
                </a:lnTo>
                <a:lnTo>
                  <a:pt x="214193" y="350519"/>
                </a:lnTo>
                <a:lnTo>
                  <a:pt x="197429" y="301751"/>
                </a:lnTo>
                <a:lnTo>
                  <a:pt x="180665" y="254507"/>
                </a:lnTo>
                <a:lnTo>
                  <a:pt x="180665" y="252983"/>
                </a:lnTo>
                <a:lnTo>
                  <a:pt x="179141" y="251459"/>
                </a:lnTo>
                <a:lnTo>
                  <a:pt x="179141" y="249935"/>
                </a:lnTo>
                <a:lnTo>
                  <a:pt x="151709" y="201167"/>
                </a:lnTo>
                <a:lnTo>
                  <a:pt x="124277" y="155447"/>
                </a:lnTo>
                <a:lnTo>
                  <a:pt x="96845" y="106679"/>
                </a:lnTo>
                <a:lnTo>
                  <a:pt x="72461" y="59435"/>
                </a:lnTo>
                <a:lnTo>
                  <a:pt x="70890" y="57480"/>
                </a:lnTo>
                <a:lnTo>
                  <a:pt x="72461" y="60959"/>
                </a:lnTo>
                <a:lnTo>
                  <a:pt x="74818" y="71365"/>
                </a:lnTo>
                <a:lnTo>
                  <a:pt x="73032" y="81342"/>
                </a:lnTo>
                <a:lnTo>
                  <a:pt x="67532" y="89891"/>
                </a:lnTo>
                <a:lnTo>
                  <a:pt x="58745" y="96011"/>
                </a:lnTo>
                <a:lnTo>
                  <a:pt x="48339" y="98368"/>
                </a:lnTo>
                <a:lnTo>
                  <a:pt x="32726" y="98368"/>
                </a:lnTo>
                <a:lnTo>
                  <a:pt x="49601" y="131063"/>
                </a:lnTo>
                <a:lnTo>
                  <a:pt x="77033" y="181355"/>
                </a:lnTo>
                <a:lnTo>
                  <a:pt x="107513" y="230123"/>
                </a:lnTo>
                <a:lnTo>
                  <a:pt x="129459" y="271271"/>
                </a:lnTo>
                <a:lnTo>
                  <a:pt x="130373" y="271271"/>
                </a:lnTo>
                <a:lnTo>
                  <a:pt x="147137" y="318515"/>
                </a:lnTo>
                <a:lnTo>
                  <a:pt x="163901" y="367283"/>
                </a:lnTo>
                <a:lnTo>
                  <a:pt x="183713" y="416051"/>
                </a:lnTo>
                <a:lnTo>
                  <a:pt x="206573" y="464819"/>
                </a:lnTo>
                <a:lnTo>
                  <a:pt x="232481" y="515111"/>
                </a:lnTo>
                <a:lnTo>
                  <a:pt x="262961" y="563879"/>
                </a:lnTo>
                <a:lnTo>
                  <a:pt x="291917" y="611123"/>
                </a:lnTo>
                <a:lnTo>
                  <a:pt x="314777" y="656843"/>
                </a:lnTo>
                <a:lnTo>
                  <a:pt x="336113" y="704087"/>
                </a:lnTo>
                <a:lnTo>
                  <a:pt x="349829" y="748283"/>
                </a:lnTo>
                <a:lnTo>
                  <a:pt x="349042" y="748283"/>
                </a:lnTo>
                <a:lnTo>
                  <a:pt x="355925" y="790955"/>
                </a:lnTo>
                <a:lnTo>
                  <a:pt x="366593" y="841247"/>
                </a:lnTo>
                <a:lnTo>
                  <a:pt x="380309" y="890015"/>
                </a:lnTo>
                <a:lnTo>
                  <a:pt x="397073" y="938783"/>
                </a:lnTo>
                <a:lnTo>
                  <a:pt x="416885" y="989075"/>
                </a:lnTo>
                <a:lnTo>
                  <a:pt x="433649" y="1034795"/>
                </a:lnTo>
                <a:lnTo>
                  <a:pt x="448791" y="1077467"/>
                </a:lnTo>
                <a:lnTo>
                  <a:pt x="450413" y="1082039"/>
                </a:lnTo>
                <a:lnTo>
                  <a:pt x="449626" y="1082039"/>
                </a:lnTo>
                <a:lnTo>
                  <a:pt x="454542" y="1112519"/>
                </a:lnTo>
                <a:lnTo>
                  <a:pt x="508325" y="1112519"/>
                </a:lnTo>
                <a:lnTo>
                  <a:pt x="509849" y="1117091"/>
                </a:lnTo>
                <a:close/>
              </a:path>
              <a:path w="1071245" h="7251700">
                <a:moveTo>
                  <a:pt x="32726" y="98368"/>
                </a:moveTo>
                <a:lnTo>
                  <a:pt x="48339" y="98368"/>
                </a:lnTo>
                <a:lnTo>
                  <a:pt x="38361" y="96582"/>
                </a:lnTo>
                <a:lnTo>
                  <a:pt x="29813" y="91082"/>
                </a:lnTo>
                <a:lnTo>
                  <a:pt x="26541" y="86384"/>
                </a:lnTo>
                <a:lnTo>
                  <a:pt x="32726" y="98368"/>
                </a:lnTo>
                <a:close/>
              </a:path>
              <a:path w="1071245" h="7251700">
                <a:moveTo>
                  <a:pt x="131897" y="275843"/>
                </a:moveTo>
                <a:lnTo>
                  <a:pt x="130373" y="271271"/>
                </a:lnTo>
                <a:lnTo>
                  <a:pt x="129459" y="271271"/>
                </a:lnTo>
                <a:lnTo>
                  <a:pt x="131897" y="275843"/>
                </a:lnTo>
                <a:close/>
              </a:path>
              <a:path w="1071245" h="7251700">
                <a:moveTo>
                  <a:pt x="349042" y="748283"/>
                </a:moveTo>
                <a:lnTo>
                  <a:pt x="349829" y="748283"/>
                </a:lnTo>
                <a:lnTo>
                  <a:pt x="348305" y="743711"/>
                </a:lnTo>
                <a:lnTo>
                  <a:pt x="349042" y="748283"/>
                </a:lnTo>
                <a:close/>
              </a:path>
              <a:path w="1071245" h="7251700">
                <a:moveTo>
                  <a:pt x="450413" y="1082039"/>
                </a:moveTo>
                <a:lnTo>
                  <a:pt x="448889" y="1077467"/>
                </a:lnTo>
                <a:lnTo>
                  <a:pt x="448971" y="1077975"/>
                </a:lnTo>
                <a:lnTo>
                  <a:pt x="450413" y="1082039"/>
                </a:lnTo>
                <a:close/>
              </a:path>
              <a:path w="1071245" h="7251700">
                <a:moveTo>
                  <a:pt x="448971" y="1077975"/>
                </a:moveTo>
                <a:lnTo>
                  <a:pt x="448889" y="1077467"/>
                </a:lnTo>
                <a:lnTo>
                  <a:pt x="448971" y="1077975"/>
                </a:lnTo>
                <a:close/>
              </a:path>
              <a:path w="1071245" h="7251700">
                <a:moveTo>
                  <a:pt x="449626" y="1082039"/>
                </a:moveTo>
                <a:lnTo>
                  <a:pt x="450413" y="1082039"/>
                </a:lnTo>
                <a:lnTo>
                  <a:pt x="448971" y="1077975"/>
                </a:lnTo>
                <a:lnTo>
                  <a:pt x="449626" y="1082039"/>
                </a:lnTo>
                <a:close/>
              </a:path>
              <a:path w="1071245" h="7251700">
                <a:moveTo>
                  <a:pt x="1000577" y="1970531"/>
                </a:moveTo>
                <a:lnTo>
                  <a:pt x="982289" y="1921763"/>
                </a:lnTo>
                <a:lnTo>
                  <a:pt x="960953" y="1874519"/>
                </a:lnTo>
                <a:lnTo>
                  <a:pt x="939617" y="1825751"/>
                </a:lnTo>
                <a:lnTo>
                  <a:pt x="918281" y="1778507"/>
                </a:lnTo>
                <a:lnTo>
                  <a:pt x="895421" y="1728215"/>
                </a:lnTo>
                <a:lnTo>
                  <a:pt x="867989" y="1679447"/>
                </a:lnTo>
                <a:lnTo>
                  <a:pt x="837509" y="1632203"/>
                </a:lnTo>
                <a:lnTo>
                  <a:pt x="805505" y="1581911"/>
                </a:lnTo>
                <a:lnTo>
                  <a:pt x="771977" y="1534667"/>
                </a:lnTo>
                <a:lnTo>
                  <a:pt x="701873" y="1440179"/>
                </a:lnTo>
                <a:lnTo>
                  <a:pt x="663773" y="1391411"/>
                </a:lnTo>
                <a:lnTo>
                  <a:pt x="628721" y="1344167"/>
                </a:lnTo>
                <a:lnTo>
                  <a:pt x="595193" y="1299971"/>
                </a:lnTo>
                <a:lnTo>
                  <a:pt x="566237" y="1251203"/>
                </a:lnTo>
                <a:lnTo>
                  <a:pt x="541853" y="1207007"/>
                </a:lnTo>
                <a:lnTo>
                  <a:pt x="523565" y="1161287"/>
                </a:lnTo>
                <a:lnTo>
                  <a:pt x="508325" y="1112519"/>
                </a:lnTo>
                <a:lnTo>
                  <a:pt x="454542" y="1112519"/>
                </a:lnTo>
                <a:lnTo>
                  <a:pt x="456509" y="1124711"/>
                </a:lnTo>
                <a:lnTo>
                  <a:pt x="456509" y="1126235"/>
                </a:lnTo>
                <a:lnTo>
                  <a:pt x="458033" y="1127759"/>
                </a:lnTo>
                <a:lnTo>
                  <a:pt x="458033" y="1129283"/>
                </a:lnTo>
                <a:lnTo>
                  <a:pt x="473273" y="1178051"/>
                </a:lnTo>
                <a:lnTo>
                  <a:pt x="491561" y="1226819"/>
                </a:lnTo>
                <a:lnTo>
                  <a:pt x="518993" y="1277111"/>
                </a:lnTo>
                <a:lnTo>
                  <a:pt x="547949" y="1325879"/>
                </a:lnTo>
                <a:lnTo>
                  <a:pt x="584525" y="1376171"/>
                </a:lnTo>
                <a:lnTo>
                  <a:pt x="622625" y="1423415"/>
                </a:lnTo>
                <a:lnTo>
                  <a:pt x="659201" y="1472183"/>
                </a:lnTo>
                <a:lnTo>
                  <a:pt x="695777" y="1519427"/>
                </a:lnTo>
                <a:lnTo>
                  <a:pt x="727781" y="1566671"/>
                </a:lnTo>
                <a:lnTo>
                  <a:pt x="761309" y="1613915"/>
                </a:lnTo>
                <a:lnTo>
                  <a:pt x="793313" y="1661159"/>
                </a:lnTo>
                <a:lnTo>
                  <a:pt x="823793" y="1708403"/>
                </a:lnTo>
                <a:lnTo>
                  <a:pt x="848177" y="1754123"/>
                </a:lnTo>
                <a:lnTo>
                  <a:pt x="871037" y="1801367"/>
                </a:lnTo>
                <a:lnTo>
                  <a:pt x="892373" y="1848611"/>
                </a:lnTo>
                <a:lnTo>
                  <a:pt x="910661" y="1894331"/>
                </a:lnTo>
                <a:lnTo>
                  <a:pt x="931997" y="1943099"/>
                </a:lnTo>
                <a:lnTo>
                  <a:pt x="940846" y="1965959"/>
                </a:lnTo>
                <a:lnTo>
                  <a:pt x="997529" y="1965959"/>
                </a:lnTo>
                <a:lnTo>
                  <a:pt x="1000577" y="1970531"/>
                </a:lnTo>
                <a:close/>
              </a:path>
              <a:path w="1071245" h="7251700">
                <a:moveTo>
                  <a:pt x="1070681" y="2147968"/>
                </a:moveTo>
                <a:lnTo>
                  <a:pt x="1070681" y="2069421"/>
                </a:lnTo>
                <a:lnTo>
                  <a:pt x="1061537" y="2058923"/>
                </a:lnTo>
                <a:lnTo>
                  <a:pt x="1028009" y="2013203"/>
                </a:lnTo>
                <a:lnTo>
                  <a:pt x="997529" y="1965959"/>
                </a:lnTo>
                <a:lnTo>
                  <a:pt x="940846" y="1965959"/>
                </a:lnTo>
                <a:lnTo>
                  <a:pt x="950285" y="1990343"/>
                </a:lnTo>
                <a:lnTo>
                  <a:pt x="951809" y="1991867"/>
                </a:lnTo>
                <a:lnTo>
                  <a:pt x="951809" y="1993391"/>
                </a:lnTo>
                <a:lnTo>
                  <a:pt x="953333" y="1994915"/>
                </a:lnTo>
                <a:lnTo>
                  <a:pt x="983813" y="2042159"/>
                </a:lnTo>
                <a:lnTo>
                  <a:pt x="1017341" y="2090927"/>
                </a:lnTo>
                <a:lnTo>
                  <a:pt x="1064585" y="2141219"/>
                </a:lnTo>
                <a:lnTo>
                  <a:pt x="1070681" y="2147968"/>
                </a:lnTo>
                <a:close/>
              </a:path>
              <a:path w="1071245" h="7251700">
                <a:moveTo>
                  <a:pt x="1062290" y="5368730"/>
                </a:moveTo>
                <a:lnTo>
                  <a:pt x="1070681" y="5345083"/>
                </a:lnTo>
                <a:lnTo>
                  <a:pt x="1070681" y="5248340"/>
                </a:lnTo>
                <a:lnTo>
                  <a:pt x="1066109" y="5253227"/>
                </a:lnTo>
                <a:lnTo>
                  <a:pt x="1064585" y="5253227"/>
                </a:lnTo>
                <a:lnTo>
                  <a:pt x="1064585" y="5254751"/>
                </a:lnTo>
                <a:lnTo>
                  <a:pt x="1063061" y="5256275"/>
                </a:lnTo>
                <a:lnTo>
                  <a:pt x="1029533" y="5305043"/>
                </a:lnTo>
                <a:lnTo>
                  <a:pt x="1028009" y="5306567"/>
                </a:lnTo>
                <a:lnTo>
                  <a:pt x="1028009" y="5308091"/>
                </a:lnTo>
                <a:lnTo>
                  <a:pt x="1026485" y="5311139"/>
                </a:lnTo>
                <a:lnTo>
                  <a:pt x="1009721" y="5358383"/>
                </a:lnTo>
                <a:lnTo>
                  <a:pt x="1009213" y="5359907"/>
                </a:lnTo>
                <a:lnTo>
                  <a:pt x="1060013" y="5359907"/>
                </a:lnTo>
                <a:lnTo>
                  <a:pt x="1062290" y="5368730"/>
                </a:lnTo>
                <a:close/>
              </a:path>
              <a:path w="1071245" h="7251700">
                <a:moveTo>
                  <a:pt x="1060013" y="5375147"/>
                </a:moveTo>
                <a:lnTo>
                  <a:pt x="1062290" y="5368730"/>
                </a:lnTo>
                <a:lnTo>
                  <a:pt x="1060013" y="5359907"/>
                </a:lnTo>
                <a:lnTo>
                  <a:pt x="1060013" y="5375147"/>
                </a:lnTo>
                <a:close/>
              </a:path>
              <a:path w="1071245" h="7251700">
                <a:moveTo>
                  <a:pt x="1010114" y="5375147"/>
                </a:moveTo>
                <a:lnTo>
                  <a:pt x="1060013" y="5375147"/>
                </a:lnTo>
                <a:lnTo>
                  <a:pt x="1060013" y="5359907"/>
                </a:lnTo>
                <a:lnTo>
                  <a:pt x="1009213" y="5359907"/>
                </a:lnTo>
                <a:lnTo>
                  <a:pt x="1008197" y="5362955"/>
                </a:lnTo>
                <a:lnTo>
                  <a:pt x="1008197" y="5367527"/>
                </a:lnTo>
                <a:lnTo>
                  <a:pt x="1009721" y="5373623"/>
                </a:lnTo>
                <a:lnTo>
                  <a:pt x="1010114" y="5375147"/>
                </a:lnTo>
                <a:close/>
              </a:path>
              <a:path w="1071245" h="7251700">
                <a:moveTo>
                  <a:pt x="1070681" y="5520016"/>
                </a:moveTo>
                <a:lnTo>
                  <a:pt x="1070681" y="5401244"/>
                </a:lnTo>
                <a:lnTo>
                  <a:pt x="1062290" y="5368730"/>
                </a:lnTo>
                <a:lnTo>
                  <a:pt x="1060013" y="5375147"/>
                </a:lnTo>
                <a:lnTo>
                  <a:pt x="1010114" y="5375147"/>
                </a:lnTo>
                <a:lnTo>
                  <a:pt x="1021913" y="5420867"/>
                </a:lnTo>
                <a:lnTo>
                  <a:pt x="1021913" y="5423915"/>
                </a:lnTo>
                <a:lnTo>
                  <a:pt x="1023437" y="5425439"/>
                </a:lnTo>
                <a:lnTo>
                  <a:pt x="1046297" y="5472683"/>
                </a:lnTo>
                <a:lnTo>
                  <a:pt x="1070681" y="5520016"/>
                </a:lnTo>
                <a:close/>
              </a:path>
              <a:path w="1071245" h="7251700">
                <a:moveTo>
                  <a:pt x="962624" y="6851903"/>
                </a:moveTo>
                <a:lnTo>
                  <a:pt x="1015817" y="6851903"/>
                </a:lnTo>
                <a:lnTo>
                  <a:pt x="1029533" y="6807707"/>
                </a:lnTo>
                <a:lnTo>
                  <a:pt x="1047821" y="6758939"/>
                </a:lnTo>
                <a:lnTo>
                  <a:pt x="1066109" y="6708647"/>
                </a:lnTo>
                <a:lnTo>
                  <a:pt x="1070681" y="6694017"/>
                </a:lnTo>
                <a:lnTo>
                  <a:pt x="1070681" y="6355652"/>
                </a:lnTo>
                <a:lnTo>
                  <a:pt x="1069157" y="6361175"/>
                </a:lnTo>
                <a:lnTo>
                  <a:pt x="1060013" y="6411467"/>
                </a:lnTo>
                <a:lnTo>
                  <a:pt x="1060013" y="6463283"/>
                </a:lnTo>
                <a:lnTo>
                  <a:pt x="1059128" y="6463283"/>
                </a:lnTo>
                <a:lnTo>
                  <a:pt x="1050869" y="6505955"/>
                </a:lnTo>
                <a:lnTo>
                  <a:pt x="1046297" y="6556247"/>
                </a:lnTo>
                <a:lnTo>
                  <a:pt x="1038677" y="6603491"/>
                </a:lnTo>
                <a:lnTo>
                  <a:pt x="1028009" y="6649211"/>
                </a:lnTo>
                <a:lnTo>
                  <a:pt x="1015817" y="6694931"/>
                </a:lnTo>
                <a:lnTo>
                  <a:pt x="997529" y="6739127"/>
                </a:lnTo>
                <a:lnTo>
                  <a:pt x="979241" y="6787895"/>
                </a:lnTo>
                <a:lnTo>
                  <a:pt x="965525" y="6838187"/>
                </a:lnTo>
                <a:lnTo>
                  <a:pt x="964001" y="6838187"/>
                </a:lnTo>
                <a:lnTo>
                  <a:pt x="964001" y="6841235"/>
                </a:lnTo>
                <a:lnTo>
                  <a:pt x="962624" y="6851903"/>
                </a:lnTo>
                <a:close/>
              </a:path>
              <a:path w="1071245" h="7251700">
                <a:moveTo>
                  <a:pt x="1059128" y="6463283"/>
                </a:moveTo>
                <a:lnTo>
                  <a:pt x="1060013" y="6463283"/>
                </a:lnTo>
                <a:lnTo>
                  <a:pt x="1060013" y="6458711"/>
                </a:lnTo>
                <a:lnTo>
                  <a:pt x="1059128" y="6463283"/>
                </a:lnTo>
                <a:close/>
              </a:path>
              <a:path w="1071245" h="7251700">
                <a:moveTo>
                  <a:pt x="1008653" y="6936267"/>
                </a:moveTo>
                <a:lnTo>
                  <a:pt x="1011245" y="6896099"/>
                </a:lnTo>
                <a:lnTo>
                  <a:pt x="1017341" y="6848855"/>
                </a:lnTo>
                <a:lnTo>
                  <a:pt x="1015817" y="6851903"/>
                </a:lnTo>
                <a:lnTo>
                  <a:pt x="962624" y="6851903"/>
                </a:lnTo>
                <a:lnTo>
                  <a:pt x="957905" y="6888479"/>
                </a:lnTo>
                <a:lnTo>
                  <a:pt x="955319" y="6931151"/>
                </a:lnTo>
                <a:lnTo>
                  <a:pt x="1006673" y="6931151"/>
                </a:lnTo>
                <a:lnTo>
                  <a:pt x="1008653" y="6936267"/>
                </a:lnTo>
                <a:close/>
              </a:path>
              <a:path w="1071245" h="7251700">
                <a:moveTo>
                  <a:pt x="1008197" y="6943343"/>
                </a:moveTo>
                <a:lnTo>
                  <a:pt x="1008653" y="6936267"/>
                </a:lnTo>
                <a:lnTo>
                  <a:pt x="1006673" y="6931151"/>
                </a:lnTo>
                <a:lnTo>
                  <a:pt x="1008197" y="6943343"/>
                </a:lnTo>
                <a:close/>
              </a:path>
              <a:path w="1071245" h="7251700">
                <a:moveTo>
                  <a:pt x="954857" y="6943343"/>
                </a:moveTo>
                <a:lnTo>
                  <a:pt x="1008197" y="6943343"/>
                </a:lnTo>
                <a:lnTo>
                  <a:pt x="1006673" y="6931151"/>
                </a:lnTo>
                <a:lnTo>
                  <a:pt x="955319" y="6931151"/>
                </a:lnTo>
                <a:lnTo>
                  <a:pt x="954857" y="6938771"/>
                </a:lnTo>
                <a:lnTo>
                  <a:pt x="954857" y="6943343"/>
                </a:lnTo>
                <a:close/>
              </a:path>
              <a:path w="1071245" h="7251700">
                <a:moveTo>
                  <a:pt x="1070681" y="7251189"/>
                </a:moveTo>
                <a:lnTo>
                  <a:pt x="1070681" y="7075422"/>
                </a:lnTo>
                <a:lnTo>
                  <a:pt x="1069157" y="7072883"/>
                </a:lnTo>
                <a:lnTo>
                  <a:pt x="1044773" y="7024115"/>
                </a:lnTo>
                <a:lnTo>
                  <a:pt x="1024961" y="6978395"/>
                </a:lnTo>
                <a:lnTo>
                  <a:pt x="1008653" y="6936267"/>
                </a:lnTo>
                <a:lnTo>
                  <a:pt x="1008197" y="6943343"/>
                </a:lnTo>
                <a:lnTo>
                  <a:pt x="954857" y="6943343"/>
                </a:lnTo>
                <a:lnTo>
                  <a:pt x="954857" y="6946391"/>
                </a:lnTo>
                <a:lnTo>
                  <a:pt x="974669" y="6998207"/>
                </a:lnTo>
                <a:lnTo>
                  <a:pt x="997529" y="7046975"/>
                </a:lnTo>
                <a:lnTo>
                  <a:pt x="1021913" y="7095743"/>
                </a:lnTo>
                <a:lnTo>
                  <a:pt x="1044201" y="7135367"/>
                </a:lnTo>
                <a:lnTo>
                  <a:pt x="1046297" y="7135367"/>
                </a:lnTo>
                <a:lnTo>
                  <a:pt x="1049345" y="7144511"/>
                </a:lnTo>
                <a:lnTo>
                  <a:pt x="1047477" y="7144511"/>
                </a:lnTo>
                <a:lnTo>
                  <a:pt x="1052393" y="7182611"/>
                </a:lnTo>
                <a:lnTo>
                  <a:pt x="1066109" y="7232903"/>
                </a:lnTo>
                <a:lnTo>
                  <a:pt x="1070681" y="7251189"/>
                </a:lnTo>
                <a:close/>
              </a:path>
              <a:path w="1071245" h="7251700">
                <a:moveTo>
                  <a:pt x="1049345" y="7144511"/>
                </a:moveTo>
                <a:lnTo>
                  <a:pt x="1046297" y="7135367"/>
                </a:lnTo>
                <a:lnTo>
                  <a:pt x="1046921" y="7140201"/>
                </a:lnTo>
                <a:lnTo>
                  <a:pt x="1049345" y="7144511"/>
                </a:lnTo>
                <a:close/>
              </a:path>
              <a:path w="1071245" h="7251700">
                <a:moveTo>
                  <a:pt x="1046921" y="7140201"/>
                </a:moveTo>
                <a:lnTo>
                  <a:pt x="1046297" y="7135367"/>
                </a:lnTo>
                <a:lnTo>
                  <a:pt x="1044201" y="7135367"/>
                </a:lnTo>
                <a:lnTo>
                  <a:pt x="1046921" y="7140201"/>
                </a:lnTo>
                <a:close/>
              </a:path>
              <a:path w="1071245" h="7251700">
                <a:moveTo>
                  <a:pt x="1047477" y="7144511"/>
                </a:moveTo>
                <a:lnTo>
                  <a:pt x="1049345" y="7144511"/>
                </a:lnTo>
                <a:lnTo>
                  <a:pt x="1046921" y="7140201"/>
                </a:lnTo>
                <a:lnTo>
                  <a:pt x="1047477" y="7144511"/>
                </a:lnTo>
                <a:close/>
              </a:path>
            </a:pathLst>
          </a:custGeom>
          <a:solidFill>
            <a:srgbClr val="1636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843073" y="834289"/>
            <a:ext cx="89768" cy="242311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100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95239" y="834289"/>
            <a:ext cx="89768" cy="242311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120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346427" y="834289"/>
            <a:ext cx="89768" cy="242311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140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81906" y="1008850"/>
            <a:ext cx="929740" cy="5107715"/>
          </a:xfrm>
          <a:prstGeom prst="rect">
            <a:avLst/>
          </a:prstGeom>
        </p:spPr>
        <p:txBody>
          <a:bodyPr vert="horz" wrap="square" lIns="0" tIns="65566" rIns="0" bIns="0" rtlCol="0">
            <a:spAutoFit/>
          </a:bodyPr>
          <a:lstStyle/>
          <a:p>
            <a:pPr marL="282207" algn="ctr">
              <a:spcBef>
                <a:spcPts val="516"/>
              </a:spcBef>
            </a:pPr>
            <a:r>
              <a:rPr sz="1026" spc="-3" dirty="0">
                <a:latin typeface="Calibri"/>
                <a:cs typeface="Calibri"/>
              </a:rPr>
              <a:t>január</a:t>
            </a:r>
            <a:r>
              <a:rPr sz="1026" spc="-58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2000</a:t>
            </a:r>
            <a:endParaRPr sz="1026" dirty="0">
              <a:latin typeface="Calibri"/>
              <a:cs typeface="Calibri"/>
            </a:endParaRPr>
          </a:p>
          <a:p>
            <a:pPr marL="104657">
              <a:spcBef>
                <a:spcPts val="452"/>
              </a:spcBef>
            </a:pPr>
            <a:r>
              <a:rPr sz="1026" spc="-3" dirty="0">
                <a:latin typeface="Calibri"/>
                <a:cs typeface="Calibri"/>
              </a:rPr>
              <a:t>augusztus</a:t>
            </a:r>
            <a:r>
              <a:rPr sz="1026" spc="-58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2000</a:t>
            </a:r>
            <a:endParaRPr sz="1026" dirty="0">
              <a:latin typeface="Calibri"/>
              <a:cs typeface="Calibri"/>
            </a:endParaRPr>
          </a:p>
          <a:p>
            <a:pPr marL="206056" algn="ctr">
              <a:spcBef>
                <a:spcPts val="452"/>
              </a:spcBef>
            </a:pPr>
            <a:r>
              <a:rPr sz="1026" spc="-6" dirty="0">
                <a:latin typeface="Calibri"/>
                <a:cs typeface="Calibri"/>
              </a:rPr>
              <a:t>március</a:t>
            </a:r>
            <a:r>
              <a:rPr sz="1026" spc="-45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2001</a:t>
            </a:r>
            <a:endParaRPr sz="1026" dirty="0">
              <a:latin typeface="Calibri"/>
              <a:cs typeface="Calibri"/>
            </a:endParaRPr>
          </a:p>
          <a:p>
            <a:pPr marL="204834" algn="ctr">
              <a:spcBef>
                <a:spcPts val="452"/>
              </a:spcBef>
            </a:pPr>
            <a:r>
              <a:rPr sz="1026" spc="-6" dirty="0">
                <a:latin typeface="Calibri"/>
                <a:cs typeface="Calibri"/>
              </a:rPr>
              <a:t>október</a:t>
            </a:r>
            <a:r>
              <a:rPr sz="1026" spc="-45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2001</a:t>
            </a:r>
            <a:endParaRPr sz="1026" dirty="0">
              <a:latin typeface="Calibri"/>
              <a:cs typeface="Calibri"/>
            </a:endParaRPr>
          </a:p>
          <a:p>
            <a:pPr marL="304605" algn="ctr">
              <a:spcBef>
                <a:spcPts val="452"/>
              </a:spcBef>
            </a:pPr>
            <a:r>
              <a:rPr sz="1026" spc="-3" dirty="0">
                <a:latin typeface="Calibri"/>
                <a:cs typeface="Calibri"/>
              </a:rPr>
              <a:t>május</a:t>
            </a:r>
            <a:r>
              <a:rPr sz="1026" spc="-51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2002</a:t>
            </a:r>
            <a:endParaRPr sz="1026" dirty="0">
              <a:latin typeface="Calibri"/>
              <a:cs typeface="Calibri"/>
            </a:endParaRPr>
          </a:p>
          <a:p>
            <a:pPr marL="94069">
              <a:spcBef>
                <a:spcPts val="452"/>
              </a:spcBef>
            </a:pPr>
            <a:r>
              <a:rPr sz="1026" spc="-6" dirty="0">
                <a:latin typeface="Calibri"/>
                <a:cs typeface="Calibri"/>
              </a:rPr>
              <a:t>december</a:t>
            </a:r>
            <a:r>
              <a:rPr sz="1026" spc="-22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2002</a:t>
            </a:r>
            <a:endParaRPr sz="1026" dirty="0">
              <a:latin typeface="Calibri"/>
              <a:cs typeface="Calibri"/>
            </a:endParaRPr>
          </a:p>
          <a:p>
            <a:pPr marL="341662" algn="ctr">
              <a:spcBef>
                <a:spcPts val="452"/>
              </a:spcBef>
            </a:pPr>
            <a:r>
              <a:rPr sz="1026" spc="-3" dirty="0">
                <a:latin typeface="Calibri"/>
                <a:cs typeface="Calibri"/>
              </a:rPr>
              <a:t>július</a:t>
            </a:r>
            <a:r>
              <a:rPr sz="1026" spc="-51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2003</a:t>
            </a:r>
            <a:endParaRPr sz="1026" dirty="0">
              <a:latin typeface="Calibri"/>
              <a:cs typeface="Calibri"/>
            </a:endParaRPr>
          </a:p>
          <a:p>
            <a:pPr marL="230490" algn="ctr">
              <a:spcBef>
                <a:spcPts val="452"/>
              </a:spcBef>
            </a:pPr>
            <a:r>
              <a:rPr sz="1026" spc="-6" dirty="0">
                <a:latin typeface="Calibri"/>
                <a:cs typeface="Calibri"/>
              </a:rPr>
              <a:t>február</a:t>
            </a:r>
            <a:r>
              <a:rPr sz="1026" spc="-51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2004</a:t>
            </a:r>
            <a:endParaRPr sz="1026" dirty="0">
              <a:latin typeface="Calibri"/>
              <a:cs typeface="Calibri"/>
            </a:endParaRPr>
          </a:p>
          <a:p>
            <a:pPr algn="ctr">
              <a:spcBef>
                <a:spcPts val="452"/>
              </a:spcBef>
            </a:pPr>
            <a:r>
              <a:rPr sz="1026" spc="-10" dirty="0">
                <a:latin typeface="Calibri"/>
                <a:cs typeface="Calibri"/>
              </a:rPr>
              <a:t>szeptember</a:t>
            </a:r>
            <a:r>
              <a:rPr sz="1026" spc="-29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2004</a:t>
            </a:r>
            <a:endParaRPr sz="1026" dirty="0">
              <a:latin typeface="Calibri"/>
              <a:cs typeface="Calibri"/>
            </a:endParaRPr>
          </a:p>
          <a:p>
            <a:pPr marL="303790" algn="ctr">
              <a:spcBef>
                <a:spcPts val="452"/>
              </a:spcBef>
            </a:pPr>
            <a:r>
              <a:rPr sz="1026" spc="-3" dirty="0">
                <a:latin typeface="Calibri"/>
                <a:cs typeface="Calibri"/>
              </a:rPr>
              <a:t>április</a:t>
            </a:r>
            <a:r>
              <a:rPr sz="1026" spc="-48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2005</a:t>
            </a:r>
            <a:endParaRPr sz="1026" dirty="0">
              <a:latin typeface="Calibri"/>
              <a:cs typeface="Calibri"/>
            </a:endParaRPr>
          </a:p>
          <a:p>
            <a:pPr marL="79816" algn="ctr">
              <a:spcBef>
                <a:spcPts val="462"/>
              </a:spcBef>
            </a:pPr>
            <a:r>
              <a:rPr sz="1026" spc="-6" dirty="0">
                <a:latin typeface="Calibri"/>
                <a:cs typeface="Calibri"/>
              </a:rPr>
              <a:t>november</a:t>
            </a:r>
            <a:r>
              <a:rPr sz="1026" spc="-35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2005</a:t>
            </a:r>
            <a:endParaRPr sz="1026" dirty="0">
              <a:latin typeface="Calibri"/>
              <a:cs typeface="Calibri"/>
            </a:endParaRPr>
          </a:p>
          <a:p>
            <a:pPr marL="304605" algn="ctr">
              <a:spcBef>
                <a:spcPts val="452"/>
              </a:spcBef>
            </a:pPr>
            <a:r>
              <a:rPr sz="1026" spc="-3" dirty="0">
                <a:latin typeface="Calibri"/>
                <a:cs typeface="Calibri"/>
              </a:rPr>
              <a:t>június</a:t>
            </a:r>
            <a:r>
              <a:rPr sz="1026" spc="-48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2006</a:t>
            </a:r>
            <a:endParaRPr sz="1026" dirty="0">
              <a:latin typeface="Calibri"/>
              <a:cs typeface="Calibri"/>
            </a:endParaRPr>
          </a:p>
          <a:p>
            <a:pPr marL="282207" algn="ctr">
              <a:spcBef>
                <a:spcPts val="452"/>
              </a:spcBef>
            </a:pPr>
            <a:r>
              <a:rPr sz="1026" spc="-3" dirty="0">
                <a:latin typeface="Calibri"/>
                <a:cs typeface="Calibri"/>
              </a:rPr>
              <a:t>január</a:t>
            </a:r>
            <a:r>
              <a:rPr sz="1026" spc="-58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2007</a:t>
            </a:r>
            <a:endParaRPr sz="1026" dirty="0">
              <a:latin typeface="Calibri"/>
              <a:cs typeface="Calibri"/>
            </a:endParaRPr>
          </a:p>
          <a:p>
            <a:pPr marL="104657">
              <a:spcBef>
                <a:spcPts val="452"/>
              </a:spcBef>
            </a:pPr>
            <a:r>
              <a:rPr sz="1026" spc="-3" dirty="0">
                <a:latin typeface="Calibri"/>
                <a:cs typeface="Calibri"/>
              </a:rPr>
              <a:t>augusztus</a:t>
            </a:r>
            <a:r>
              <a:rPr sz="1026" spc="-58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2007</a:t>
            </a:r>
            <a:endParaRPr sz="1026" dirty="0">
              <a:latin typeface="Calibri"/>
              <a:cs typeface="Calibri"/>
            </a:endParaRPr>
          </a:p>
          <a:p>
            <a:pPr marL="206056" algn="ctr">
              <a:spcBef>
                <a:spcPts val="452"/>
              </a:spcBef>
            </a:pPr>
            <a:r>
              <a:rPr sz="1026" spc="-6" dirty="0">
                <a:latin typeface="Calibri"/>
                <a:cs typeface="Calibri"/>
              </a:rPr>
              <a:t>március</a:t>
            </a:r>
            <a:r>
              <a:rPr sz="1026" spc="-45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2008</a:t>
            </a:r>
            <a:endParaRPr sz="1026" dirty="0">
              <a:latin typeface="Calibri"/>
              <a:cs typeface="Calibri"/>
            </a:endParaRPr>
          </a:p>
          <a:p>
            <a:pPr marL="204834" algn="ctr">
              <a:spcBef>
                <a:spcPts val="452"/>
              </a:spcBef>
            </a:pPr>
            <a:r>
              <a:rPr sz="1026" spc="-6" dirty="0">
                <a:latin typeface="Calibri"/>
                <a:cs typeface="Calibri"/>
              </a:rPr>
              <a:t>október</a:t>
            </a:r>
            <a:r>
              <a:rPr sz="1026" spc="-45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2008</a:t>
            </a:r>
            <a:endParaRPr sz="1026" dirty="0">
              <a:latin typeface="Calibri"/>
              <a:cs typeface="Calibri"/>
            </a:endParaRPr>
          </a:p>
          <a:p>
            <a:pPr marL="304605" algn="ctr">
              <a:spcBef>
                <a:spcPts val="452"/>
              </a:spcBef>
            </a:pPr>
            <a:r>
              <a:rPr sz="1026" spc="-3" dirty="0">
                <a:latin typeface="Calibri"/>
                <a:cs typeface="Calibri"/>
              </a:rPr>
              <a:t>május</a:t>
            </a:r>
            <a:r>
              <a:rPr sz="1026" spc="-51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2009</a:t>
            </a:r>
            <a:endParaRPr sz="1026" dirty="0">
              <a:latin typeface="Calibri"/>
              <a:cs typeface="Calibri"/>
            </a:endParaRPr>
          </a:p>
          <a:p>
            <a:pPr marL="94069">
              <a:spcBef>
                <a:spcPts val="452"/>
              </a:spcBef>
            </a:pPr>
            <a:r>
              <a:rPr sz="1026" spc="-6" dirty="0">
                <a:latin typeface="Calibri"/>
                <a:cs typeface="Calibri"/>
              </a:rPr>
              <a:t>december</a:t>
            </a:r>
            <a:r>
              <a:rPr sz="1026" spc="-22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2009</a:t>
            </a:r>
            <a:endParaRPr sz="1026" dirty="0">
              <a:latin typeface="Calibri"/>
              <a:cs typeface="Calibri"/>
            </a:endParaRPr>
          </a:p>
          <a:p>
            <a:pPr marL="341662" algn="ctr">
              <a:spcBef>
                <a:spcPts val="452"/>
              </a:spcBef>
            </a:pPr>
            <a:r>
              <a:rPr sz="1026" spc="-3" dirty="0">
                <a:latin typeface="Calibri"/>
                <a:cs typeface="Calibri"/>
              </a:rPr>
              <a:t>július</a:t>
            </a:r>
            <a:r>
              <a:rPr sz="1026" spc="-51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2010</a:t>
            </a:r>
            <a:endParaRPr sz="1026" dirty="0">
              <a:latin typeface="Calibri"/>
              <a:cs typeface="Calibri"/>
            </a:endParaRPr>
          </a:p>
          <a:p>
            <a:pPr marL="230490" algn="ctr">
              <a:spcBef>
                <a:spcPts val="452"/>
              </a:spcBef>
            </a:pPr>
            <a:r>
              <a:rPr sz="1026" spc="-6" dirty="0">
                <a:latin typeface="Calibri"/>
                <a:cs typeface="Calibri"/>
              </a:rPr>
              <a:t>február</a:t>
            </a:r>
            <a:r>
              <a:rPr sz="1026" spc="-51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2011</a:t>
            </a:r>
            <a:endParaRPr sz="1026" dirty="0">
              <a:latin typeface="Calibri"/>
              <a:cs typeface="Calibri"/>
            </a:endParaRPr>
          </a:p>
          <a:p>
            <a:pPr algn="ctr">
              <a:spcBef>
                <a:spcPts val="452"/>
              </a:spcBef>
            </a:pPr>
            <a:r>
              <a:rPr sz="1026" spc="-10" dirty="0">
                <a:latin typeface="Calibri"/>
                <a:cs typeface="Calibri"/>
              </a:rPr>
              <a:t>szeptember</a:t>
            </a:r>
            <a:r>
              <a:rPr sz="1026" spc="-29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2011</a:t>
            </a:r>
            <a:endParaRPr sz="1026" dirty="0">
              <a:latin typeface="Calibri"/>
              <a:cs typeface="Calibri"/>
            </a:endParaRPr>
          </a:p>
          <a:p>
            <a:pPr marL="303790" algn="ctr">
              <a:spcBef>
                <a:spcPts val="452"/>
              </a:spcBef>
            </a:pPr>
            <a:r>
              <a:rPr sz="1026" spc="-3" dirty="0">
                <a:latin typeface="Calibri"/>
                <a:cs typeface="Calibri"/>
              </a:rPr>
              <a:t>április</a:t>
            </a:r>
            <a:r>
              <a:rPr sz="1026" spc="-48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2012</a:t>
            </a:r>
            <a:endParaRPr sz="1026" dirty="0">
              <a:latin typeface="Calibri"/>
              <a:cs typeface="Calibri"/>
            </a:endParaRPr>
          </a:p>
          <a:p>
            <a:pPr marL="79816" algn="ctr">
              <a:spcBef>
                <a:spcPts val="452"/>
              </a:spcBef>
            </a:pPr>
            <a:r>
              <a:rPr sz="1026" spc="-6" dirty="0">
                <a:latin typeface="Calibri"/>
                <a:cs typeface="Calibri"/>
              </a:rPr>
              <a:t>november</a:t>
            </a:r>
            <a:r>
              <a:rPr sz="1026" spc="-35" dirty="0">
                <a:latin typeface="Calibri"/>
                <a:cs typeface="Calibri"/>
              </a:rPr>
              <a:t> </a:t>
            </a:r>
            <a:r>
              <a:rPr sz="1026" spc="-6" dirty="0">
                <a:latin typeface="Calibri"/>
                <a:cs typeface="Calibri"/>
              </a:rPr>
              <a:t>2012</a:t>
            </a:r>
            <a:endParaRPr sz="1026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3793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hu-HU" sz="2800" dirty="0" smtClean="0"/>
              <a:t>„Összefoglalva</a:t>
            </a:r>
            <a:r>
              <a:rPr lang="hu-HU" sz="2800" dirty="0"/>
              <a:t>, az észak-atlanti régióban, a fejlett piacokon a fertőzéslánc a </a:t>
            </a:r>
            <a:r>
              <a:rPr lang="hu-HU" sz="2800" dirty="0" smtClean="0"/>
              <a:t>következő:</a:t>
            </a:r>
          </a:p>
          <a:p>
            <a:r>
              <a:rPr lang="hu-HU" sz="2800" dirty="0" smtClean="0"/>
              <a:t>laza </a:t>
            </a:r>
            <a:r>
              <a:rPr lang="hu-HU" sz="2800" dirty="0"/>
              <a:t>monetáris és fiskális politika, kétes követelések felhalmozása a pénzintézeteknél (tömeges rossz minőségű eszközfelhalmozás</a:t>
            </a:r>
            <a:r>
              <a:rPr lang="hu-HU" sz="2800" dirty="0" smtClean="0"/>
              <a:t>),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bankok fizetőképességének (a </a:t>
            </a:r>
            <a:r>
              <a:rPr lang="hu-HU" sz="2800" dirty="0" err="1" smtClean="0"/>
              <a:t>szolvenciának</a:t>
            </a:r>
            <a:r>
              <a:rPr lang="hu-HU" sz="2800" dirty="0" smtClean="0"/>
              <a:t>) megkérdőjeleződése,</a:t>
            </a:r>
          </a:p>
          <a:p>
            <a:r>
              <a:rPr lang="hu-HU" sz="2800" dirty="0" smtClean="0"/>
              <a:t>Veszteség-felhalmozás, tőke-</a:t>
            </a:r>
            <a:r>
              <a:rPr lang="hu-HU" sz="2800" dirty="0"/>
              <a:t>, majd bizalomvesztés, </a:t>
            </a:r>
            <a:r>
              <a:rPr lang="hu-HU" sz="2800" dirty="0" smtClean="0"/>
              <a:t>bankcsőd-lehetőségek sokasága,</a:t>
            </a:r>
          </a:p>
          <a:p>
            <a:r>
              <a:rPr lang="hu-HU" sz="2800" dirty="0" smtClean="0"/>
              <a:t>pénzügyi </a:t>
            </a:r>
            <a:r>
              <a:rPr lang="hu-HU" sz="2800" dirty="0"/>
              <a:t>közvetítés </a:t>
            </a:r>
            <a:r>
              <a:rPr lang="hu-HU" sz="2800" dirty="0" smtClean="0"/>
              <a:t>összeomlása,</a:t>
            </a:r>
          </a:p>
          <a:p>
            <a:r>
              <a:rPr lang="hu-HU" sz="2800" dirty="0" smtClean="0"/>
              <a:t>és </a:t>
            </a:r>
            <a:r>
              <a:rPr lang="hu-HU" sz="2800" dirty="0"/>
              <a:t>végül súlyos likviditáshiány</a:t>
            </a:r>
            <a:r>
              <a:rPr lang="hu-HU" sz="2800" dirty="0" smtClean="0"/>
              <a:t>!”</a:t>
            </a:r>
            <a:endParaRPr lang="hu-HU" sz="2800" dirty="0"/>
          </a:p>
          <a:p>
            <a:pPr marL="0" indent="0">
              <a:buNone/>
            </a:pPr>
            <a:r>
              <a:rPr lang="hu-HU" sz="2800" dirty="0"/>
              <a:t/>
            </a:r>
            <a:br>
              <a:rPr lang="hu-HU" sz="2800" dirty="0"/>
            </a:b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793522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Válság 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válság megrengette az uralkodó elméletet is</a:t>
            </a:r>
          </a:p>
          <a:p>
            <a:r>
              <a:rPr lang="hu-HU" dirty="0" smtClean="0"/>
              <a:t>Keynes újrafelfedezése az elméletben, de nincs áttörés</a:t>
            </a:r>
          </a:p>
          <a:p>
            <a:r>
              <a:rPr lang="hu-HU" dirty="0" smtClean="0"/>
              <a:t>Az alkalmazott politika nem keynesi</a:t>
            </a:r>
          </a:p>
          <a:p>
            <a:r>
              <a:rPr lang="hu-HU" dirty="0" smtClean="0"/>
              <a:t>Nem konvencionális lépések a gyakorlatban = </a:t>
            </a:r>
            <a:r>
              <a:rPr lang="hu-HU" b="1" dirty="0" smtClean="0"/>
              <a:t>pragmatikus</a:t>
            </a:r>
            <a:r>
              <a:rPr lang="hu-HU" dirty="0" smtClean="0"/>
              <a:t> gazdaságpolitika</a:t>
            </a:r>
          </a:p>
          <a:p>
            <a:r>
              <a:rPr lang="hu-HU" dirty="0" smtClean="0"/>
              <a:t>Monetáris és fiskális lépések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5773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6142" y="92405"/>
            <a:ext cx="7271384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hu-HU" sz="3200" dirty="0" smtClean="0"/>
              <a:t>Az Economist reakciója az újra</a:t>
            </a:r>
            <a:r>
              <a:rPr lang="hu-HU" sz="3200" spc="-110" dirty="0" smtClean="0"/>
              <a:t> </a:t>
            </a:r>
            <a:r>
              <a:rPr lang="hu-HU" sz="3200" dirty="0" smtClean="0"/>
              <a:t>felfedezett</a:t>
            </a:r>
          </a:p>
          <a:p>
            <a:pPr algn="ctr">
              <a:lnSpc>
                <a:spcPct val="100000"/>
              </a:lnSpc>
            </a:pPr>
            <a:r>
              <a:rPr lang="hu-HU" sz="3200" spc="-5" dirty="0" smtClean="0"/>
              <a:t>keynesianizmusra: </a:t>
            </a:r>
            <a:r>
              <a:rPr lang="hu-HU" sz="3200" dirty="0" err="1" smtClean="0"/>
              <a:t>Leviathan</a:t>
            </a:r>
            <a:r>
              <a:rPr lang="hu-HU" sz="3200" dirty="0" smtClean="0"/>
              <a:t> új felüti a</a:t>
            </a:r>
            <a:r>
              <a:rPr lang="hu-HU" sz="3200" spc="-75" dirty="0" smtClean="0"/>
              <a:t> </a:t>
            </a:r>
            <a:r>
              <a:rPr lang="hu-HU" sz="3200" spc="-5" dirty="0" smtClean="0"/>
              <a:t>fejét</a:t>
            </a:r>
            <a:endParaRPr lang="hu-HU" sz="3200" dirty="0"/>
          </a:p>
        </p:txBody>
      </p:sp>
      <p:sp>
        <p:nvSpPr>
          <p:cNvPr id="3" name="object 3"/>
          <p:cNvSpPr/>
          <p:nvPr/>
        </p:nvSpPr>
        <p:spPr>
          <a:xfrm>
            <a:off x="1835696" y="1340768"/>
            <a:ext cx="4753355" cy="4465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pc="-5" dirty="0"/>
              <a:t>Gazdaságpolitika</a:t>
            </a:r>
            <a:r>
              <a:rPr spc="-100" dirty="0"/>
              <a:t> </a:t>
            </a:r>
            <a:r>
              <a:rPr spc="-20" dirty="0"/>
              <a:t>Tanszék</a:t>
            </a:r>
          </a:p>
        </p:txBody>
      </p:sp>
    </p:spTree>
    <p:extLst>
      <p:ext uri="{BB962C8B-B14F-4D97-AF65-F5344CB8AC3E}">
        <p14:creationId xmlns:p14="http://schemas.microsoft.com/office/powerpoint/2010/main" val="327462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USA – Fiskális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A</a:t>
            </a:r>
            <a:r>
              <a:rPr lang="hu-HU" sz="2800" dirty="0" smtClean="0"/>
              <a:t> </a:t>
            </a:r>
            <a:r>
              <a:rPr lang="hu-HU" sz="2800" dirty="0"/>
              <a:t>bankrendszer </a:t>
            </a:r>
            <a:r>
              <a:rPr lang="hu-HU" sz="2800" dirty="0" smtClean="0"/>
              <a:t>újratőkésítése</a:t>
            </a:r>
            <a:endParaRPr lang="hu-HU" sz="2800" dirty="0"/>
          </a:p>
          <a:p>
            <a:r>
              <a:rPr lang="hu-HU" sz="2800" dirty="0"/>
              <a:t>A</a:t>
            </a:r>
            <a:r>
              <a:rPr lang="hu-HU" sz="2800" dirty="0" smtClean="0"/>
              <a:t> </a:t>
            </a:r>
            <a:r>
              <a:rPr lang="hu-HU" sz="2800" dirty="0"/>
              <a:t>két nagy fél-állami jelzálog-hitelintézetnek az </a:t>
            </a:r>
            <a:r>
              <a:rPr lang="hu-HU" sz="2800" dirty="0" smtClean="0"/>
              <a:t>átvétele</a:t>
            </a:r>
          </a:p>
          <a:p>
            <a:r>
              <a:rPr lang="hu-HU" sz="2800" dirty="0" smtClean="0"/>
              <a:t>Az autóiparnak </a:t>
            </a:r>
            <a:r>
              <a:rPr lang="hu-HU" sz="2800" dirty="0"/>
              <a:t>a </a:t>
            </a:r>
            <a:r>
              <a:rPr lang="hu-HU" sz="2800" dirty="0" smtClean="0"/>
              <a:t>kimentése</a:t>
            </a:r>
          </a:p>
          <a:p>
            <a:r>
              <a:rPr lang="hu-HU" sz="2800" spc="-95" dirty="0" smtClean="0">
                <a:cs typeface="Calibri"/>
              </a:rPr>
              <a:t>(</a:t>
            </a:r>
            <a:r>
              <a:rPr lang="hu-HU" sz="2800" spc="-95" dirty="0" err="1" smtClean="0">
                <a:cs typeface="Calibri"/>
              </a:rPr>
              <a:t>Too</a:t>
            </a:r>
            <a:r>
              <a:rPr lang="hu-HU" sz="2800" spc="-95" dirty="0" smtClean="0">
                <a:cs typeface="Calibri"/>
              </a:rPr>
              <a:t> </a:t>
            </a:r>
            <a:r>
              <a:rPr lang="hu-HU" sz="2800" spc="-5" dirty="0" err="1">
                <a:cs typeface="Calibri"/>
              </a:rPr>
              <a:t>big</a:t>
            </a:r>
            <a:r>
              <a:rPr lang="hu-HU" sz="2800" spc="-5" dirty="0">
                <a:cs typeface="Calibri"/>
              </a:rPr>
              <a:t> </a:t>
            </a:r>
            <a:r>
              <a:rPr lang="hu-HU" sz="2800" spc="-25" dirty="0" err="1">
                <a:cs typeface="Calibri"/>
              </a:rPr>
              <a:t>to</a:t>
            </a:r>
            <a:r>
              <a:rPr lang="hu-HU" sz="2800" spc="35" dirty="0">
                <a:cs typeface="Calibri"/>
              </a:rPr>
              <a:t> </a:t>
            </a:r>
            <a:r>
              <a:rPr lang="hu-HU" sz="2800" spc="-20" dirty="0" err="1" smtClean="0">
                <a:cs typeface="Calibri"/>
              </a:rPr>
              <a:t>fail</a:t>
            </a:r>
            <a:r>
              <a:rPr lang="hu-HU" sz="2800" spc="-20" dirty="0" smtClean="0">
                <a:cs typeface="Calibri"/>
              </a:rPr>
              <a:t>)</a:t>
            </a:r>
            <a:endParaRPr lang="hu-HU" sz="2800" dirty="0" smtClean="0"/>
          </a:p>
          <a:p>
            <a:r>
              <a:rPr lang="hu-HU" sz="2800" dirty="0" smtClean="0"/>
              <a:t>A szociális kiadások növelése (munkanélküliség) </a:t>
            </a:r>
          </a:p>
          <a:p>
            <a:r>
              <a:rPr lang="hu-HU" sz="2800" b="1" dirty="0" smtClean="0"/>
              <a:t>3–4 </a:t>
            </a:r>
            <a:r>
              <a:rPr lang="hu-HU" sz="2800" b="1" dirty="0"/>
              <a:t>százalékos szintről 10 százalék fölé ment és két éven keresztül 10 százalék fölött volt az amerikai költségvetés </a:t>
            </a:r>
            <a:r>
              <a:rPr lang="hu-HU" sz="2800" b="1" dirty="0" smtClean="0"/>
              <a:t>hiánya 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4186644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3923" y="6545524"/>
            <a:ext cx="2575560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75"/>
              </a:lnSpc>
            </a:pPr>
            <a:r>
              <a:rPr sz="2000" b="1" spc="-5" dirty="0">
                <a:solidFill>
                  <a:srgbClr val="FFFFFF"/>
                </a:solidFill>
                <a:latin typeface="Arial Narrow"/>
                <a:cs typeface="Arial Narrow"/>
              </a:rPr>
              <a:t>Gazdaságpolitika</a:t>
            </a:r>
            <a:r>
              <a:rPr sz="2000" b="1" spc="-10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Arial Narrow"/>
                <a:cs typeface="Arial Narrow"/>
              </a:rPr>
              <a:t>Tanszék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3407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700" spc="-5" dirty="0"/>
              <a:t>Fiskális expanzió </a:t>
            </a:r>
            <a:r>
              <a:rPr sz="2700" b="0" dirty="0">
                <a:latin typeface="Wingdings"/>
                <a:cs typeface="Wingdings"/>
              </a:rPr>
              <a:t></a:t>
            </a:r>
            <a:r>
              <a:rPr sz="2700" b="0" dirty="0">
                <a:latin typeface="Times New Roman"/>
                <a:cs typeface="Times New Roman"/>
              </a:rPr>
              <a:t> </a:t>
            </a:r>
            <a:r>
              <a:rPr sz="2700" spc="-5" dirty="0"/>
              <a:t>növekvő</a:t>
            </a:r>
            <a:r>
              <a:rPr sz="2700" spc="-15" dirty="0"/>
              <a:t> </a:t>
            </a:r>
            <a:r>
              <a:rPr sz="2700" spc="-5" dirty="0"/>
              <a:t>államadósság</a:t>
            </a:r>
            <a:endParaRPr sz="27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35"/>
              </a:spcBef>
            </a:pPr>
            <a:r>
              <a:rPr sz="1800" dirty="0"/>
              <a:t>bruttó </a:t>
            </a:r>
            <a:r>
              <a:rPr sz="1800" spc="-10" dirty="0"/>
              <a:t>államadósság </a:t>
            </a:r>
            <a:r>
              <a:rPr sz="1800" dirty="0"/>
              <a:t>a GDP</a:t>
            </a:r>
            <a:r>
              <a:rPr sz="1800" spc="25" dirty="0"/>
              <a:t> </a:t>
            </a:r>
            <a:r>
              <a:rPr sz="1800" spc="-5" dirty="0"/>
              <a:t>%-ában</a:t>
            </a:r>
            <a:endParaRPr sz="1800"/>
          </a:p>
        </p:txBody>
      </p:sp>
      <p:sp>
        <p:nvSpPr>
          <p:cNvPr id="4" name="object 4"/>
          <p:cNvSpPr/>
          <p:nvPr/>
        </p:nvSpPr>
        <p:spPr>
          <a:xfrm>
            <a:off x="609600" y="1523999"/>
            <a:ext cx="7924800" cy="5333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114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USA – monetáris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Óriási kamatcsökkentés (0-0,1) </a:t>
            </a:r>
            <a:r>
              <a:rPr lang="hu-HU" dirty="0"/>
              <a:t>negatív reálkamat </a:t>
            </a:r>
            <a:endParaRPr lang="hu-HU" dirty="0" smtClean="0"/>
          </a:p>
          <a:p>
            <a:r>
              <a:rPr lang="hu-HU" dirty="0" smtClean="0"/>
              <a:t>A kereskedelmi bankok korlátlan hitelezése (likviditás biztosítása)</a:t>
            </a:r>
          </a:p>
          <a:p>
            <a:r>
              <a:rPr lang="hu-HU" dirty="0" smtClean="0"/>
              <a:t>+ Kibővítette </a:t>
            </a:r>
            <a:r>
              <a:rPr lang="hu-HU" dirty="0"/>
              <a:t>azoknak a pénzügyi intézményeknek a körét, akik közvetlenül hitelért folyamodhatnak a központi bankhoz</a:t>
            </a:r>
            <a:endParaRPr lang="hu-HU" dirty="0" smtClean="0"/>
          </a:p>
          <a:p>
            <a:r>
              <a:rPr lang="hu-HU" dirty="0" smtClean="0"/>
              <a:t>Több lépésben </a:t>
            </a:r>
            <a:r>
              <a:rPr lang="hu-HU" dirty="0" err="1"/>
              <a:t>quantitative</a:t>
            </a:r>
            <a:r>
              <a:rPr lang="hu-HU" dirty="0"/>
              <a:t> </a:t>
            </a:r>
            <a:r>
              <a:rPr lang="hu-HU" dirty="0" err="1"/>
              <a:t>easing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94337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6199" y="916390"/>
            <a:ext cx="715324" cy="5022141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algn="ctr">
              <a:lnSpc>
                <a:spcPts val="2498"/>
              </a:lnSpc>
            </a:pPr>
            <a:r>
              <a:rPr sz="2565" dirty="0">
                <a:latin typeface="Calibri"/>
                <a:cs typeface="Calibri"/>
              </a:rPr>
              <a:t>Az</a:t>
            </a:r>
            <a:r>
              <a:rPr sz="2565" spc="-77" dirty="0">
                <a:latin typeface="Times New Roman"/>
                <a:cs typeface="Times New Roman"/>
              </a:rPr>
              <a:t> </a:t>
            </a:r>
            <a:r>
              <a:rPr sz="2565" spc="-22" dirty="0">
                <a:latin typeface="Calibri"/>
                <a:cs typeface="Calibri"/>
              </a:rPr>
              <a:t>ef</a:t>
            </a:r>
            <a:r>
              <a:rPr sz="2565" spc="-61" dirty="0">
                <a:latin typeface="Calibri"/>
                <a:cs typeface="Calibri"/>
              </a:rPr>
              <a:t>f</a:t>
            </a:r>
            <a:r>
              <a:rPr sz="2565" dirty="0">
                <a:latin typeface="Calibri"/>
                <a:cs typeface="Calibri"/>
              </a:rPr>
              <a:t>e</a:t>
            </a:r>
            <a:r>
              <a:rPr sz="2565" spc="-19" dirty="0">
                <a:latin typeface="Calibri"/>
                <a:cs typeface="Calibri"/>
              </a:rPr>
              <a:t>k</a:t>
            </a:r>
            <a:r>
              <a:rPr sz="2565" dirty="0">
                <a:latin typeface="Calibri"/>
                <a:cs typeface="Calibri"/>
              </a:rPr>
              <a:t>t</a:t>
            </a:r>
            <a:r>
              <a:rPr sz="2565" spc="-6" dirty="0">
                <a:latin typeface="Calibri"/>
                <a:cs typeface="Calibri"/>
              </a:rPr>
              <a:t>í</a:t>
            </a:r>
            <a:r>
              <a:rPr sz="2565" dirty="0">
                <a:latin typeface="Calibri"/>
                <a:cs typeface="Calibri"/>
              </a:rPr>
              <a:t>v</a:t>
            </a:r>
            <a:r>
              <a:rPr sz="2565" spc="-67" dirty="0">
                <a:latin typeface="Times New Roman"/>
                <a:cs typeface="Times New Roman"/>
              </a:rPr>
              <a:t> </a:t>
            </a:r>
            <a:r>
              <a:rPr sz="2565" spc="-42" dirty="0">
                <a:latin typeface="Calibri"/>
                <a:cs typeface="Calibri"/>
              </a:rPr>
              <a:t>F</a:t>
            </a:r>
            <a:r>
              <a:rPr sz="2565" dirty="0">
                <a:latin typeface="Calibri"/>
                <a:cs typeface="Calibri"/>
              </a:rPr>
              <a:t>ed</a:t>
            </a:r>
            <a:r>
              <a:rPr sz="2565" spc="-64" dirty="0">
                <a:latin typeface="Times New Roman"/>
                <a:cs typeface="Times New Roman"/>
              </a:rPr>
              <a:t> </a:t>
            </a:r>
            <a:r>
              <a:rPr sz="2565" dirty="0">
                <a:latin typeface="Calibri"/>
                <a:cs typeface="Calibri"/>
              </a:rPr>
              <a:t>Rund</a:t>
            </a:r>
            <a:r>
              <a:rPr sz="2565" spc="-64" dirty="0">
                <a:latin typeface="Times New Roman"/>
                <a:cs typeface="Times New Roman"/>
              </a:rPr>
              <a:t> </a:t>
            </a:r>
            <a:r>
              <a:rPr sz="2565" dirty="0">
                <a:latin typeface="Calibri"/>
                <a:cs typeface="Calibri"/>
              </a:rPr>
              <a:t>R</a:t>
            </a:r>
            <a:r>
              <a:rPr sz="2565" spc="-22" dirty="0">
                <a:latin typeface="Calibri"/>
                <a:cs typeface="Calibri"/>
              </a:rPr>
              <a:t>a</a:t>
            </a:r>
            <a:r>
              <a:rPr sz="2565" spc="-29" dirty="0">
                <a:latin typeface="Calibri"/>
                <a:cs typeface="Calibri"/>
              </a:rPr>
              <a:t>t</a:t>
            </a:r>
            <a:r>
              <a:rPr sz="2565" dirty="0">
                <a:latin typeface="Calibri"/>
                <a:cs typeface="Calibri"/>
              </a:rPr>
              <a:t>e</a:t>
            </a:r>
            <a:r>
              <a:rPr sz="2565" spc="-71" dirty="0">
                <a:latin typeface="Times New Roman"/>
                <a:cs typeface="Times New Roman"/>
              </a:rPr>
              <a:t> </a:t>
            </a:r>
            <a:r>
              <a:rPr sz="2565" dirty="0">
                <a:latin typeface="Calibri"/>
                <a:cs typeface="Calibri"/>
              </a:rPr>
              <a:t>a</a:t>
            </a:r>
            <a:r>
              <a:rPr sz="2565" spc="-6" dirty="0">
                <a:latin typeface="Calibri"/>
                <a:cs typeface="Calibri"/>
              </a:rPr>
              <a:t>l</a:t>
            </a:r>
            <a:r>
              <a:rPr sz="2565" dirty="0">
                <a:latin typeface="Calibri"/>
                <a:cs typeface="Calibri"/>
              </a:rPr>
              <a:t>a</a:t>
            </a:r>
            <a:r>
              <a:rPr sz="2565" spc="-35" dirty="0">
                <a:latin typeface="Calibri"/>
                <a:cs typeface="Calibri"/>
              </a:rPr>
              <a:t>k</a:t>
            </a:r>
            <a:r>
              <a:rPr sz="2565" dirty="0">
                <a:latin typeface="Calibri"/>
                <a:cs typeface="Calibri"/>
              </a:rPr>
              <a:t>u</a:t>
            </a:r>
            <a:r>
              <a:rPr sz="2565" spc="-6" dirty="0">
                <a:latin typeface="Calibri"/>
                <a:cs typeface="Calibri"/>
              </a:rPr>
              <a:t>l</a:t>
            </a:r>
            <a:r>
              <a:rPr sz="2565" dirty="0">
                <a:latin typeface="Calibri"/>
                <a:cs typeface="Calibri"/>
              </a:rPr>
              <a:t>á</a:t>
            </a:r>
            <a:r>
              <a:rPr sz="2565" spc="-3" dirty="0">
                <a:latin typeface="Calibri"/>
                <a:cs typeface="Calibri"/>
              </a:rPr>
              <a:t>s</a:t>
            </a:r>
            <a:r>
              <a:rPr sz="2565" dirty="0">
                <a:latin typeface="Calibri"/>
                <a:cs typeface="Calibri"/>
              </a:rPr>
              <a:t>a</a:t>
            </a:r>
            <a:r>
              <a:rPr sz="2565" spc="-77" dirty="0">
                <a:latin typeface="Times New Roman"/>
                <a:cs typeface="Times New Roman"/>
              </a:rPr>
              <a:t> </a:t>
            </a:r>
            <a:r>
              <a:rPr sz="2565" dirty="0">
                <a:latin typeface="Calibri"/>
                <a:cs typeface="Calibri"/>
              </a:rPr>
              <a:t>az</a:t>
            </a:r>
            <a:endParaRPr sz="2565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565" dirty="0">
                <a:latin typeface="Calibri"/>
                <a:cs typeface="Calibri"/>
              </a:rPr>
              <a:t>U</a:t>
            </a:r>
            <a:r>
              <a:rPr sz="2565" spc="-16" dirty="0">
                <a:latin typeface="Calibri"/>
                <a:cs typeface="Calibri"/>
              </a:rPr>
              <a:t>S</a:t>
            </a:r>
            <a:r>
              <a:rPr sz="2565" dirty="0">
                <a:latin typeface="Calibri"/>
                <a:cs typeface="Calibri"/>
              </a:rPr>
              <a:t>A-ban</a:t>
            </a:r>
            <a:r>
              <a:rPr sz="2565" spc="-90" dirty="0">
                <a:latin typeface="Times New Roman"/>
                <a:cs typeface="Times New Roman"/>
              </a:rPr>
              <a:t> </a:t>
            </a:r>
            <a:r>
              <a:rPr sz="2565" dirty="0">
                <a:latin typeface="Calibri"/>
                <a:cs typeface="Calibri"/>
              </a:rPr>
              <a:t>(</a:t>
            </a:r>
            <a:r>
              <a:rPr sz="2565" spc="-3" dirty="0">
                <a:latin typeface="Calibri"/>
                <a:cs typeface="Calibri"/>
              </a:rPr>
              <a:t>%</a:t>
            </a:r>
            <a:r>
              <a:rPr sz="2565" dirty="0">
                <a:latin typeface="Calibri"/>
                <a:cs typeface="Calibri"/>
              </a:rPr>
              <a:t>)</a:t>
            </a:r>
            <a:endParaRPr sz="2565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43482" y="1254887"/>
            <a:ext cx="0" cy="4389690"/>
          </a:xfrm>
          <a:custGeom>
            <a:avLst/>
            <a:gdLst/>
            <a:ahLst/>
            <a:cxnLst/>
            <a:rect l="l" t="t" r="r" b="b"/>
            <a:pathLst>
              <a:path h="6844665">
                <a:moveTo>
                  <a:pt x="0" y="0"/>
                </a:moveTo>
                <a:lnTo>
                  <a:pt x="0" y="684428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05422" y="1254887"/>
            <a:ext cx="0" cy="4389690"/>
          </a:xfrm>
          <a:custGeom>
            <a:avLst/>
            <a:gdLst/>
            <a:ahLst/>
            <a:cxnLst/>
            <a:rect l="l" t="t" r="r" b="b"/>
            <a:pathLst>
              <a:path h="6844665">
                <a:moveTo>
                  <a:pt x="0" y="0"/>
                </a:moveTo>
                <a:lnTo>
                  <a:pt x="0" y="684428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67362" y="1254887"/>
            <a:ext cx="0" cy="4389690"/>
          </a:xfrm>
          <a:custGeom>
            <a:avLst/>
            <a:gdLst/>
            <a:ahLst/>
            <a:cxnLst/>
            <a:rect l="l" t="t" r="r" b="b"/>
            <a:pathLst>
              <a:path h="6844665">
                <a:moveTo>
                  <a:pt x="0" y="0"/>
                </a:moveTo>
                <a:lnTo>
                  <a:pt x="0" y="684428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29301" y="1254887"/>
            <a:ext cx="0" cy="4389690"/>
          </a:xfrm>
          <a:custGeom>
            <a:avLst/>
            <a:gdLst/>
            <a:ahLst/>
            <a:cxnLst/>
            <a:rect l="l" t="t" r="r" b="b"/>
            <a:pathLst>
              <a:path h="6844665">
                <a:moveTo>
                  <a:pt x="0" y="0"/>
                </a:moveTo>
                <a:lnTo>
                  <a:pt x="0" y="684428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66268" y="1280299"/>
            <a:ext cx="863359" cy="0"/>
          </a:xfrm>
          <a:custGeom>
            <a:avLst/>
            <a:gdLst/>
            <a:ahLst/>
            <a:cxnLst/>
            <a:rect l="l" t="t" r="r" b="b"/>
            <a:pathLst>
              <a:path w="1346200">
                <a:moveTo>
                  <a:pt x="0" y="0"/>
                </a:moveTo>
                <a:lnTo>
                  <a:pt x="1345692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66268" y="1282971"/>
            <a:ext cx="608424" cy="2579488"/>
          </a:xfrm>
          <a:custGeom>
            <a:avLst/>
            <a:gdLst/>
            <a:ahLst/>
            <a:cxnLst/>
            <a:rect l="l" t="t" r="r" b="b"/>
            <a:pathLst>
              <a:path w="948689" h="4022090">
                <a:moveTo>
                  <a:pt x="737521" y="86213"/>
                </a:moveTo>
                <a:lnTo>
                  <a:pt x="932688" y="40028"/>
                </a:lnTo>
                <a:lnTo>
                  <a:pt x="939998" y="36433"/>
                </a:lnTo>
                <a:lnTo>
                  <a:pt x="945451" y="30694"/>
                </a:lnTo>
                <a:lnTo>
                  <a:pt x="948333" y="23526"/>
                </a:lnTo>
                <a:lnTo>
                  <a:pt x="947928" y="15644"/>
                </a:lnTo>
                <a:lnTo>
                  <a:pt x="944332" y="8334"/>
                </a:lnTo>
                <a:lnTo>
                  <a:pt x="938593" y="2881"/>
                </a:lnTo>
                <a:lnTo>
                  <a:pt x="931426" y="0"/>
                </a:lnTo>
                <a:lnTo>
                  <a:pt x="923544" y="404"/>
                </a:lnTo>
                <a:lnTo>
                  <a:pt x="729317" y="46366"/>
                </a:lnTo>
                <a:lnTo>
                  <a:pt x="733996" y="46505"/>
                </a:lnTo>
                <a:lnTo>
                  <a:pt x="741164" y="49601"/>
                </a:lnTo>
                <a:lnTo>
                  <a:pt x="746760" y="55268"/>
                </a:lnTo>
                <a:lnTo>
                  <a:pt x="749665" y="63436"/>
                </a:lnTo>
                <a:lnTo>
                  <a:pt x="749427" y="71461"/>
                </a:lnTo>
                <a:lnTo>
                  <a:pt x="746331" y="78628"/>
                </a:lnTo>
                <a:lnTo>
                  <a:pt x="740664" y="84224"/>
                </a:lnTo>
                <a:lnTo>
                  <a:pt x="737521" y="86213"/>
                </a:lnTo>
                <a:close/>
              </a:path>
              <a:path w="948689" h="4022090">
                <a:moveTo>
                  <a:pt x="656941" y="87677"/>
                </a:moveTo>
                <a:lnTo>
                  <a:pt x="725162" y="87677"/>
                </a:lnTo>
                <a:lnTo>
                  <a:pt x="717994" y="84796"/>
                </a:lnTo>
                <a:lnTo>
                  <a:pt x="712256" y="79343"/>
                </a:lnTo>
                <a:lnTo>
                  <a:pt x="708660" y="72032"/>
                </a:lnTo>
                <a:lnTo>
                  <a:pt x="708255" y="64150"/>
                </a:lnTo>
                <a:lnTo>
                  <a:pt x="711136" y="56983"/>
                </a:lnTo>
                <a:lnTo>
                  <a:pt x="716589" y="51244"/>
                </a:lnTo>
                <a:lnTo>
                  <a:pt x="723900" y="47648"/>
                </a:lnTo>
                <a:lnTo>
                  <a:pt x="729317" y="46366"/>
                </a:lnTo>
                <a:lnTo>
                  <a:pt x="725972" y="46267"/>
                </a:lnTo>
                <a:lnTo>
                  <a:pt x="717804" y="49172"/>
                </a:lnTo>
                <a:lnTo>
                  <a:pt x="656941" y="87677"/>
                </a:lnTo>
                <a:close/>
              </a:path>
              <a:path w="948689" h="4022090">
                <a:moveTo>
                  <a:pt x="725162" y="87677"/>
                </a:moveTo>
                <a:lnTo>
                  <a:pt x="749665" y="63436"/>
                </a:lnTo>
                <a:lnTo>
                  <a:pt x="746760" y="55268"/>
                </a:lnTo>
                <a:lnTo>
                  <a:pt x="741164" y="49601"/>
                </a:lnTo>
                <a:lnTo>
                  <a:pt x="733996" y="46505"/>
                </a:lnTo>
                <a:lnTo>
                  <a:pt x="729317" y="46366"/>
                </a:lnTo>
                <a:lnTo>
                  <a:pt x="723900" y="47648"/>
                </a:lnTo>
                <a:lnTo>
                  <a:pt x="716589" y="51244"/>
                </a:lnTo>
                <a:lnTo>
                  <a:pt x="711136" y="56983"/>
                </a:lnTo>
                <a:lnTo>
                  <a:pt x="708255" y="64150"/>
                </a:lnTo>
                <a:lnTo>
                  <a:pt x="708660" y="72032"/>
                </a:lnTo>
                <a:lnTo>
                  <a:pt x="712256" y="79343"/>
                </a:lnTo>
                <a:lnTo>
                  <a:pt x="717994" y="84796"/>
                </a:lnTo>
                <a:lnTo>
                  <a:pt x="725162" y="87677"/>
                </a:lnTo>
                <a:close/>
              </a:path>
              <a:path w="948689" h="4022090">
                <a:moveTo>
                  <a:pt x="212640" y="228550"/>
                </a:moveTo>
                <a:lnTo>
                  <a:pt x="452628" y="181760"/>
                </a:lnTo>
                <a:lnTo>
                  <a:pt x="659892" y="134516"/>
                </a:lnTo>
                <a:lnTo>
                  <a:pt x="661416" y="132992"/>
                </a:lnTo>
                <a:lnTo>
                  <a:pt x="662940" y="132992"/>
                </a:lnTo>
                <a:lnTo>
                  <a:pt x="665988" y="131468"/>
                </a:lnTo>
                <a:lnTo>
                  <a:pt x="737521" y="86213"/>
                </a:lnTo>
                <a:lnTo>
                  <a:pt x="733044" y="87272"/>
                </a:lnTo>
                <a:lnTo>
                  <a:pt x="725162" y="87677"/>
                </a:lnTo>
                <a:lnTo>
                  <a:pt x="656941" y="87677"/>
                </a:lnTo>
                <a:lnTo>
                  <a:pt x="647946" y="93368"/>
                </a:lnTo>
                <a:lnTo>
                  <a:pt x="650748" y="93368"/>
                </a:lnTo>
                <a:lnTo>
                  <a:pt x="643128" y="96416"/>
                </a:lnTo>
                <a:lnTo>
                  <a:pt x="637376" y="96416"/>
                </a:lnTo>
                <a:lnTo>
                  <a:pt x="443484" y="140612"/>
                </a:lnTo>
                <a:lnTo>
                  <a:pt x="202692" y="187856"/>
                </a:lnTo>
                <a:lnTo>
                  <a:pt x="201168" y="187856"/>
                </a:lnTo>
                <a:lnTo>
                  <a:pt x="199644" y="189380"/>
                </a:lnTo>
                <a:lnTo>
                  <a:pt x="198120" y="189380"/>
                </a:lnTo>
                <a:lnTo>
                  <a:pt x="118233" y="227480"/>
                </a:lnTo>
                <a:lnTo>
                  <a:pt x="214884" y="227480"/>
                </a:lnTo>
                <a:lnTo>
                  <a:pt x="212640" y="228550"/>
                </a:lnTo>
                <a:close/>
              </a:path>
              <a:path w="948689" h="4022090">
                <a:moveTo>
                  <a:pt x="643128" y="96416"/>
                </a:moveTo>
                <a:lnTo>
                  <a:pt x="650748" y="93368"/>
                </a:lnTo>
                <a:lnTo>
                  <a:pt x="646367" y="94367"/>
                </a:lnTo>
                <a:lnTo>
                  <a:pt x="643128" y="96416"/>
                </a:lnTo>
                <a:close/>
              </a:path>
              <a:path w="948689" h="4022090">
                <a:moveTo>
                  <a:pt x="646367" y="94367"/>
                </a:moveTo>
                <a:lnTo>
                  <a:pt x="650748" y="93368"/>
                </a:lnTo>
                <a:lnTo>
                  <a:pt x="647946" y="93368"/>
                </a:lnTo>
                <a:lnTo>
                  <a:pt x="646367" y="94367"/>
                </a:lnTo>
                <a:close/>
              </a:path>
              <a:path w="948689" h="4022090">
                <a:moveTo>
                  <a:pt x="637376" y="96416"/>
                </a:moveTo>
                <a:lnTo>
                  <a:pt x="643128" y="96416"/>
                </a:lnTo>
                <a:lnTo>
                  <a:pt x="646367" y="94367"/>
                </a:lnTo>
                <a:lnTo>
                  <a:pt x="637376" y="96416"/>
                </a:lnTo>
                <a:close/>
              </a:path>
              <a:path w="948689" h="4022090">
                <a:moveTo>
                  <a:pt x="210312" y="229004"/>
                </a:moveTo>
                <a:lnTo>
                  <a:pt x="212640" y="228550"/>
                </a:lnTo>
                <a:lnTo>
                  <a:pt x="214884" y="227480"/>
                </a:lnTo>
                <a:lnTo>
                  <a:pt x="210312" y="229004"/>
                </a:lnTo>
                <a:close/>
              </a:path>
              <a:path w="948689" h="4022090">
                <a:moveTo>
                  <a:pt x="115037" y="229004"/>
                </a:moveTo>
                <a:lnTo>
                  <a:pt x="210312" y="229004"/>
                </a:lnTo>
                <a:lnTo>
                  <a:pt x="214884" y="227480"/>
                </a:lnTo>
                <a:lnTo>
                  <a:pt x="118233" y="227480"/>
                </a:lnTo>
                <a:lnTo>
                  <a:pt x="115037" y="229004"/>
                </a:lnTo>
                <a:close/>
              </a:path>
              <a:path w="948689" h="4022090">
                <a:moveTo>
                  <a:pt x="40101" y="318411"/>
                </a:moveTo>
                <a:lnTo>
                  <a:pt x="115824" y="274724"/>
                </a:lnTo>
                <a:lnTo>
                  <a:pt x="212640" y="228550"/>
                </a:lnTo>
                <a:lnTo>
                  <a:pt x="210312" y="229004"/>
                </a:lnTo>
                <a:lnTo>
                  <a:pt x="115037" y="229004"/>
                </a:lnTo>
                <a:lnTo>
                  <a:pt x="99060" y="236624"/>
                </a:lnTo>
                <a:lnTo>
                  <a:pt x="16764" y="285392"/>
                </a:lnTo>
                <a:lnTo>
                  <a:pt x="15240" y="285392"/>
                </a:lnTo>
                <a:lnTo>
                  <a:pt x="12192" y="288440"/>
                </a:lnTo>
                <a:lnTo>
                  <a:pt x="0" y="300252"/>
                </a:lnTo>
                <a:lnTo>
                  <a:pt x="0" y="317396"/>
                </a:lnTo>
                <a:lnTo>
                  <a:pt x="41148" y="317396"/>
                </a:lnTo>
                <a:lnTo>
                  <a:pt x="40101" y="318411"/>
                </a:lnTo>
                <a:close/>
              </a:path>
              <a:path w="948689" h="4022090">
                <a:moveTo>
                  <a:pt x="36576" y="320444"/>
                </a:moveTo>
                <a:lnTo>
                  <a:pt x="40101" y="318411"/>
                </a:lnTo>
                <a:lnTo>
                  <a:pt x="41148" y="317396"/>
                </a:lnTo>
                <a:lnTo>
                  <a:pt x="36576" y="320444"/>
                </a:lnTo>
                <a:close/>
              </a:path>
              <a:path w="948689" h="4022090">
                <a:moveTo>
                  <a:pt x="0" y="320444"/>
                </a:moveTo>
                <a:lnTo>
                  <a:pt x="36576" y="320444"/>
                </a:lnTo>
                <a:lnTo>
                  <a:pt x="41148" y="317396"/>
                </a:lnTo>
                <a:lnTo>
                  <a:pt x="0" y="317396"/>
                </a:lnTo>
                <a:lnTo>
                  <a:pt x="0" y="320444"/>
                </a:lnTo>
                <a:close/>
              </a:path>
              <a:path w="948689" h="4022090">
                <a:moveTo>
                  <a:pt x="0" y="357259"/>
                </a:moveTo>
                <a:lnTo>
                  <a:pt x="40101" y="318411"/>
                </a:lnTo>
                <a:lnTo>
                  <a:pt x="36576" y="320444"/>
                </a:lnTo>
                <a:lnTo>
                  <a:pt x="0" y="320444"/>
                </a:lnTo>
                <a:lnTo>
                  <a:pt x="0" y="357259"/>
                </a:lnTo>
                <a:close/>
              </a:path>
              <a:path w="948689" h="4022090">
                <a:moveTo>
                  <a:pt x="251460" y="2839616"/>
                </a:moveTo>
                <a:lnTo>
                  <a:pt x="198120" y="2792372"/>
                </a:lnTo>
                <a:lnTo>
                  <a:pt x="134112" y="2745128"/>
                </a:lnTo>
                <a:lnTo>
                  <a:pt x="132588" y="2743604"/>
                </a:lnTo>
                <a:lnTo>
                  <a:pt x="131064" y="2743604"/>
                </a:lnTo>
                <a:lnTo>
                  <a:pt x="42672" y="2697884"/>
                </a:lnTo>
                <a:lnTo>
                  <a:pt x="0" y="2667120"/>
                </a:lnTo>
                <a:lnTo>
                  <a:pt x="0" y="2715605"/>
                </a:lnTo>
                <a:lnTo>
                  <a:pt x="19812" y="2729888"/>
                </a:lnTo>
                <a:lnTo>
                  <a:pt x="108394" y="2777132"/>
                </a:lnTo>
                <a:lnTo>
                  <a:pt x="109728" y="2777132"/>
                </a:lnTo>
                <a:lnTo>
                  <a:pt x="173736" y="2824376"/>
                </a:lnTo>
                <a:lnTo>
                  <a:pt x="188779" y="2838092"/>
                </a:lnTo>
                <a:lnTo>
                  <a:pt x="248412" y="2838092"/>
                </a:lnTo>
                <a:lnTo>
                  <a:pt x="251460" y="2839616"/>
                </a:lnTo>
                <a:close/>
              </a:path>
              <a:path w="948689" h="4022090">
                <a:moveTo>
                  <a:pt x="111252" y="2778656"/>
                </a:moveTo>
                <a:lnTo>
                  <a:pt x="109728" y="2777132"/>
                </a:lnTo>
                <a:lnTo>
                  <a:pt x="108394" y="2777132"/>
                </a:lnTo>
                <a:lnTo>
                  <a:pt x="111252" y="2778656"/>
                </a:lnTo>
                <a:close/>
              </a:path>
              <a:path w="948689" h="4022090">
                <a:moveTo>
                  <a:pt x="376165" y="2935101"/>
                </a:moveTo>
                <a:lnTo>
                  <a:pt x="336804" y="2889908"/>
                </a:lnTo>
                <a:lnTo>
                  <a:pt x="335280" y="2886860"/>
                </a:lnTo>
                <a:lnTo>
                  <a:pt x="333756" y="2886860"/>
                </a:lnTo>
                <a:lnTo>
                  <a:pt x="330708" y="2885336"/>
                </a:lnTo>
                <a:lnTo>
                  <a:pt x="248412" y="2838092"/>
                </a:lnTo>
                <a:lnTo>
                  <a:pt x="188779" y="2838092"/>
                </a:lnTo>
                <a:lnTo>
                  <a:pt x="225552" y="2871620"/>
                </a:lnTo>
                <a:lnTo>
                  <a:pt x="227076" y="2873144"/>
                </a:lnTo>
                <a:lnTo>
                  <a:pt x="228600" y="2873144"/>
                </a:lnTo>
                <a:lnTo>
                  <a:pt x="302932" y="2915816"/>
                </a:lnTo>
                <a:lnTo>
                  <a:pt x="304800" y="2915816"/>
                </a:lnTo>
                <a:lnTo>
                  <a:pt x="310896" y="2920388"/>
                </a:lnTo>
                <a:lnTo>
                  <a:pt x="308782" y="2920388"/>
                </a:lnTo>
                <a:lnTo>
                  <a:pt x="319401" y="2932580"/>
                </a:lnTo>
                <a:lnTo>
                  <a:pt x="371856" y="2932580"/>
                </a:lnTo>
                <a:lnTo>
                  <a:pt x="376165" y="2935101"/>
                </a:lnTo>
                <a:close/>
              </a:path>
              <a:path w="948689" h="4022090">
                <a:moveTo>
                  <a:pt x="310896" y="2920388"/>
                </a:moveTo>
                <a:lnTo>
                  <a:pt x="304800" y="2915816"/>
                </a:lnTo>
                <a:lnTo>
                  <a:pt x="306668" y="2917961"/>
                </a:lnTo>
                <a:lnTo>
                  <a:pt x="310896" y="2920388"/>
                </a:lnTo>
                <a:close/>
              </a:path>
              <a:path w="948689" h="4022090">
                <a:moveTo>
                  <a:pt x="306668" y="2917961"/>
                </a:moveTo>
                <a:lnTo>
                  <a:pt x="304800" y="2915816"/>
                </a:lnTo>
                <a:lnTo>
                  <a:pt x="302932" y="2915816"/>
                </a:lnTo>
                <a:lnTo>
                  <a:pt x="306668" y="2917961"/>
                </a:lnTo>
                <a:close/>
              </a:path>
              <a:path w="948689" h="4022090">
                <a:moveTo>
                  <a:pt x="308782" y="2920388"/>
                </a:moveTo>
                <a:lnTo>
                  <a:pt x="310896" y="2920388"/>
                </a:lnTo>
                <a:lnTo>
                  <a:pt x="306668" y="2917961"/>
                </a:lnTo>
                <a:lnTo>
                  <a:pt x="308782" y="2920388"/>
                </a:lnTo>
                <a:close/>
              </a:path>
              <a:path w="948689" h="4022090">
                <a:moveTo>
                  <a:pt x="377952" y="2937152"/>
                </a:moveTo>
                <a:lnTo>
                  <a:pt x="376165" y="2935101"/>
                </a:lnTo>
                <a:lnTo>
                  <a:pt x="371856" y="2932580"/>
                </a:lnTo>
                <a:lnTo>
                  <a:pt x="377952" y="2937152"/>
                </a:lnTo>
                <a:close/>
              </a:path>
              <a:path w="948689" h="4022090">
                <a:moveTo>
                  <a:pt x="323383" y="2937152"/>
                </a:moveTo>
                <a:lnTo>
                  <a:pt x="377952" y="2937152"/>
                </a:lnTo>
                <a:lnTo>
                  <a:pt x="371856" y="2932580"/>
                </a:lnTo>
                <a:lnTo>
                  <a:pt x="319401" y="2932580"/>
                </a:lnTo>
                <a:lnTo>
                  <a:pt x="323383" y="2937152"/>
                </a:lnTo>
                <a:close/>
              </a:path>
              <a:path w="948689" h="4022090">
                <a:moveTo>
                  <a:pt x="540795" y="3076210"/>
                </a:moveTo>
                <a:lnTo>
                  <a:pt x="522732" y="3036212"/>
                </a:lnTo>
                <a:lnTo>
                  <a:pt x="519684" y="3030116"/>
                </a:lnTo>
                <a:lnTo>
                  <a:pt x="516636" y="3028592"/>
                </a:lnTo>
                <a:lnTo>
                  <a:pt x="452628" y="2979824"/>
                </a:lnTo>
                <a:lnTo>
                  <a:pt x="376165" y="2935101"/>
                </a:lnTo>
                <a:lnTo>
                  <a:pt x="377952" y="2937152"/>
                </a:lnTo>
                <a:lnTo>
                  <a:pt x="323383" y="2937152"/>
                </a:lnTo>
                <a:lnTo>
                  <a:pt x="345948" y="2963060"/>
                </a:lnTo>
                <a:lnTo>
                  <a:pt x="348996" y="2966108"/>
                </a:lnTo>
                <a:lnTo>
                  <a:pt x="352044" y="2967632"/>
                </a:lnTo>
                <a:lnTo>
                  <a:pt x="432816" y="3014876"/>
                </a:lnTo>
                <a:lnTo>
                  <a:pt x="481076" y="3052976"/>
                </a:lnTo>
                <a:lnTo>
                  <a:pt x="484632" y="3052976"/>
                </a:lnTo>
                <a:lnTo>
                  <a:pt x="490728" y="3060596"/>
                </a:lnTo>
                <a:lnTo>
                  <a:pt x="488073" y="3060596"/>
                </a:lnTo>
                <a:lnTo>
                  <a:pt x="493579" y="3072788"/>
                </a:lnTo>
                <a:lnTo>
                  <a:pt x="533400" y="3072788"/>
                </a:lnTo>
                <a:lnTo>
                  <a:pt x="540795" y="3076210"/>
                </a:lnTo>
                <a:close/>
              </a:path>
              <a:path w="948689" h="4022090">
                <a:moveTo>
                  <a:pt x="490728" y="3060596"/>
                </a:moveTo>
                <a:lnTo>
                  <a:pt x="484632" y="3052976"/>
                </a:lnTo>
                <a:lnTo>
                  <a:pt x="486602" y="3057339"/>
                </a:lnTo>
                <a:lnTo>
                  <a:pt x="490728" y="3060596"/>
                </a:lnTo>
                <a:close/>
              </a:path>
              <a:path w="948689" h="4022090">
                <a:moveTo>
                  <a:pt x="486602" y="3057339"/>
                </a:moveTo>
                <a:lnTo>
                  <a:pt x="484632" y="3052976"/>
                </a:lnTo>
                <a:lnTo>
                  <a:pt x="481076" y="3052976"/>
                </a:lnTo>
                <a:lnTo>
                  <a:pt x="486602" y="3057339"/>
                </a:lnTo>
                <a:close/>
              </a:path>
              <a:path w="948689" h="4022090">
                <a:moveTo>
                  <a:pt x="488073" y="3060596"/>
                </a:moveTo>
                <a:lnTo>
                  <a:pt x="490728" y="3060596"/>
                </a:lnTo>
                <a:lnTo>
                  <a:pt x="486602" y="3057339"/>
                </a:lnTo>
                <a:lnTo>
                  <a:pt x="488073" y="3060596"/>
                </a:lnTo>
                <a:close/>
              </a:path>
              <a:path w="948689" h="4022090">
                <a:moveTo>
                  <a:pt x="544068" y="3083456"/>
                </a:moveTo>
                <a:lnTo>
                  <a:pt x="540795" y="3076210"/>
                </a:lnTo>
                <a:lnTo>
                  <a:pt x="533400" y="3072788"/>
                </a:lnTo>
                <a:lnTo>
                  <a:pt x="544068" y="3083456"/>
                </a:lnTo>
                <a:close/>
              </a:path>
              <a:path w="948689" h="4022090">
                <a:moveTo>
                  <a:pt x="498397" y="3083456"/>
                </a:moveTo>
                <a:lnTo>
                  <a:pt x="544068" y="3083456"/>
                </a:lnTo>
                <a:lnTo>
                  <a:pt x="533400" y="3072788"/>
                </a:lnTo>
                <a:lnTo>
                  <a:pt x="493579" y="3072788"/>
                </a:lnTo>
                <a:lnTo>
                  <a:pt x="498397" y="3083456"/>
                </a:lnTo>
                <a:close/>
              </a:path>
              <a:path w="948689" h="4022090">
                <a:moveTo>
                  <a:pt x="551285" y="3769547"/>
                </a:moveTo>
                <a:lnTo>
                  <a:pt x="643128" y="3725060"/>
                </a:lnTo>
                <a:lnTo>
                  <a:pt x="655320" y="3703724"/>
                </a:lnTo>
                <a:lnTo>
                  <a:pt x="650748" y="3658004"/>
                </a:lnTo>
                <a:lnTo>
                  <a:pt x="650748" y="3566564"/>
                </a:lnTo>
                <a:lnTo>
                  <a:pt x="655320" y="3516272"/>
                </a:lnTo>
                <a:lnTo>
                  <a:pt x="655320" y="3467504"/>
                </a:lnTo>
                <a:lnTo>
                  <a:pt x="650748" y="3421784"/>
                </a:lnTo>
                <a:lnTo>
                  <a:pt x="647700" y="3376064"/>
                </a:lnTo>
                <a:lnTo>
                  <a:pt x="650748" y="3327296"/>
                </a:lnTo>
                <a:lnTo>
                  <a:pt x="650748" y="3185564"/>
                </a:lnTo>
                <a:lnTo>
                  <a:pt x="647700" y="3138320"/>
                </a:lnTo>
                <a:lnTo>
                  <a:pt x="647700" y="3130700"/>
                </a:lnTo>
                <a:lnTo>
                  <a:pt x="643128" y="3123080"/>
                </a:lnTo>
                <a:lnTo>
                  <a:pt x="635508" y="3120032"/>
                </a:lnTo>
                <a:lnTo>
                  <a:pt x="540795" y="3076210"/>
                </a:lnTo>
                <a:lnTo>
                  <a:pt x="544068" y="3083456"/>
                </a:lnTo>
                <a:lnTo>
                  <a:pt x="498397" y="3083456"/>
                </a:lnTo>
                <a:lnTo>
                  <a:pt x="505968" y="3100220"/>
                </a:lnTo>
                <a:lnTo>
                  <a:pt x="509016" y="3104792"/>
                </a:lnTo>
                <a:lnTo>
                  <a:pt x="512064" y="3107840"/>
                </a:lnTo>
                <a:lnTo>
                  <a:pt x="516636" y="3110888"/>
                </a:lnTo>
                <a:lnTo>
                  <a:pt x="579218" y="3139844"/>
                </a:lnTo>
                <a:lnTo>
                  <a:pt x="606552" y="3139844"/>
                </a:lnTo>
                <a:lnTo>
                  <a:pt x="618744" y="3158132"/>
                </a:lnTo>
                <a:lnTo>
                  <a:pt x="607732" y="3158132"/>
                </a:lnTo>
                <a:lnTo>
                  <a:pt x="609600" y="3187088"/>
                </a:lnTo>
                <a:lnTo>
                  <a:pt x="609600" y="3327296"/>
                </a:lnTo>
                <a:lnTo>
                  <a:pt x="606552" y="3374540"/>
                </a:lnTo>
                <a:lnTo>
                  <a:pt x="609600" y="3423308"/>
                </a:lnTo>
                <a:lnTo>
                  <a:pt x="614172" y="3472076"/>
                </a:lnTo>
                <a:lnTo>
                  <a:pt x="614172" y="3516272"/>
                </a:lnTo>
                <a:lnTo>
                  <a:pt x="609600" y="3561992"/>
                </a:lnTo>
                <a:lnTo>
                  <a:pt x="609600" y="3658004"/>
                </a:lnTo>
                <a:lnTo>
                  <a:pt x="612232" y="3686960"/>
                </a:lnTo>
                <a:lnTo>
                  <a:pt x="626364" y="3686960"/>
                </a:lnTo>
                <a:lnTo>
                  <a:pt x="614172" y="3708296"/>
                </a:lnTo>
                <a:lnTo>
                  <a:pt x="582315" y="3708296"/>
                </a:lnTo>
                <a:lnTo>
                  <a:pt x="528828" y="3734204"/>
                </a:lnTo>
                <a:lnTo>
                  <a:pt x="525780" y="3735728"/>
                </a:lnTo>
                <a:lnTo>
                  <a:pt x="522732" y="3738776"/>
                </a:lnTo>
                <a:lnTo>
                  <a:pt x="521208" y="3741824"/>
                </a:lnTo>
                <a:lnTo>
                  <a:pt x="504985" y="3764684"/>
                </a:lnTo>
                <a:lnTo>
                  <a:pt x="554736" y="3764684"/>
                </a:lnTo>
                <a:lnTo>
                  <a:pt x="551285" y="3769547"/>
                </a:lnTo>
                <a:close/>
              </a:path>
              <a:path w="948689" h="4022090">
                <a:moveTo>
                  <a:pt x="618744" y="3158132"/>
                </a:moveTo>
                <a:lnTo>
                  <a:pt x="606552" y="3139844"/>
                </a:lnTo>
                <a:lnTo>
                  <a:pt x="607393" y="3152880"/>
                </a:lnTo>
                <a:lnTo>
                  <a:pt x="618744" y="3158132"/>
                </a:lnTo>
                <a:close/>
              </a:path>
              <a:path w="948689" h="4022090">
                <a:moveTo>
                  <a:pt x="607393" y="3152880"/>
                </a:moveTo>
                <a:lnTo>
                  <a:pt x="606552" y="3139844"/>
                </a:lnTo>
                <a:lnTo>
                  <a:pt x="579218" y="3139844"/>
                </a:lnTo>
                <a:lnTo>
                  <a:pt x="607393" y="3152880"/>
                </a:lnTo>
                <a:close/>
              </a:path>
              <a:path w="948689" h="4022090">
                <a:moveTo>
                  <a:pt x="607732" y="3158132"/>
                </a:moveTo>
                <a:lnTo>
                  <a:pt x="618744" y="3158132"/>
                </a:lnTo>
                <a:lnTo>
                  <a:pt x="607393" y="3152880"/>
                </a:lnTo>
                <a:lnTo>
                  <a:pt x="607732" y="3158132"/>
                </a:lnTo>
                <a:close/>
              </a:path>
              <a:path w="948689" h="4022090">
                <a:moveTo>
                  <a:pt x="614172" y="3708296"/>
                </a:moveTo>
                <a:lnTo>
                  <a:pt x="626364" y="3686960"/>
                </a:lnTo>
                <a:lnTo>
                  <a:pt x="612828" y="3693517"/>
                </a:lnTo>
                <a:lnTo>
                  <a:pt x="614172" y="3708296"/>
                </a:lnTo>
                <a:close/>
              </a:path>
              <a:path w="948689" h="4022090">
                <a:moveTo>
                  <a:pt x="612828" y="3693517"/>
                </a:moveTo>
                <a:lnTo>
                  <a:pt x="626364" y="3686960"/>
                </a:lnTo>
                <a:lnTo>
                  <a:pt x="612232" y="3686960"/>
                </a:lnTo>
                <a:lnTo>
                  <a:pt x="612828" y="3693517"/>
                </a:lnTo>
                <a:close/>
              </a:path>
              <a:path w="948689" h="4022090">
                <a:moveTo>
                  <a:pt x="582315" y="3708296"/>
                </a:moveTo>
                <a:lnTo>
                  <a:pt x="614172" y="3708296"/>
                </a:lnTo>
                <a:lnTo>
                  <a:pt x="612828" y="3693517"/>
                </a:lnTo>
                <a:lnTo>
                  <a:pt x="582315" y="3708296"/>
                </a:lnTo>
                <a:close/>
              </a:path>
              <a:path w="948689" h="4022090">
                <a:moveTo>
                  <a:pt x="545592" y="3772304"/>
                </a:moveTo>
                <a:lnTo>
                  <a:pt x="551285" y="3769547"/>
                </a:lnTo>
                <a:lnTo>
                  <a:pt x="554736" y="3764684"/>
                </a:lnTo>
                <a:lnTo>
                  <a:pt x="545592" y="3772304"/>
                </a:lnTo>
                <a:close/>
              </a:path>
              <a:path w="948689" h="4022090">
                <a:moveTo>
                  <a:pt x="499577" y="3772304"/>
                </a:moveTo>
                <a:lnTo>
                  <a:pt x="545592" y="3772304"/>
                </a:lnTo>
                <a:lnTo>
                  <a:pt x="554736" y="3764684"/>
                </a:lnTo>
                <a:lnTo>
                  <a:pt x="504985" y="3764684"/>
                </a:lnTo>
                <a:lnTo>
                  <a:pt x="499577" y="3772304"/>
                </a:lnTo>
                <a:close/>
              </a:path>
              <a:path w="948689" h="4022090">
                <a:moveTo>
                  <a:pt x="0" y="4021813"/>
                </a:moveTo>
                <a:lnTo>
                  <a:pt x="97536" y="4010048"/>
                </a:lnTo>
                <a:lnTo>
                  <a:pt x="99060" y="4010048"/>
                </a:lnTo>
                <a:lnTo>
                  <a:pt x="100584" y="4008524"/>
                </a:lnTo>
                <a:lnTo>
                  <a:pt x="102108" y="4008524"/>
                </a:lnTo>
                <a:lnTo>
                  <a:pt x="227076" y="3961280"/>
                </a:lnTo>
                <a:lnTo>
                  <a:pt x="329184" y="3914036"/>
                </a:lnTo>
                <a:lnTo>
                  <a:pt x="438912" y="3866792"/>
                </a:lnTo>
                <a:lnTo>
                  <a:pt x="440436" y="3866792"/>
                </a:lnTo>
                <a:lnTo>
                  <a:pt x="440436" y="3865268"/>
                </a:lnTo>
                <a:lnTo>
                  <a:pt x="441960" y="3865268"/>
                </a:lnTo>
                <a:lnTo>
                  <a:pt x="515112" y="3818024"/>
                </a:lnTo>
                <a:lnTo>
                  <a:pt x="516636" y="3816500"/>
                </a:lnTo>
                <a:lnTo>
                  <a:pt x="519684" y="3814976"/>
                </a:lnTo>
                <a:lnTo>
                  <a:pt x="521208" y="3811928"/>
                </a:lnTo>
                <a:lnTo>
                  <a:pt x="551285" y="3769547"/>
                </a:lnTo>
                <a:lnTo>
                  <a:pt x="545592" y="3772304"/>
                </a:lnTo>
                <a:lnTo>
                  <a:pt x="499577" y="3772304"/>
                </a:lnTo>
                <a:lnTo>
                  <a:pt x="492006" y="3782972"/>
                </a:lnTo>
                <a:lnTo>
                  <a:pt x="492252" y="3782972"/>
                </a:lnTo>
                <a:lnTo>
                  <a:pt x="487680" y="3789068"/>
                </a:lnTo>
                <a:lnTo>
                  <a:pt x="482813" y="3789068"/>
                </a:lnTo>
                <a:lnTo>
                  <a:pt x="421460" y="3828692"/>
                </a:lnTo>
                <a:lnTo>
                  <a:pt x="422148" y="3828692"/>
                </a:lnTo>
                <a:lnTo>
                  <a:pt x="419100" y="3830216"/>
                </a:lnTo>
                <a:lnTo>
                  <a:pt x="418608" y="3830216"/>
                </a:lnTo>
                <a:lnTo>
                  <a:pt x="312420" y="3875936"/>
                </a:lnTo>
                <a:lnTo>
                  <a:pt x="210312" y="3923180"/>
                </a:lnTo>
                <a:lnTo>
                  <a:pt x="92325" y="3968900"/>
                </a:lnTo>
                <a:lnTo>
                  <a:pt x="92964" y="3968900"/>
                </a:lnTo>
                <a:lnTo>
                  <a:pt x="88392" y="3970424"/>
                </a:lnTo>
                <a:lnTo>
                  <a:pt x="80329" y="3970424"/>
                </a:lnTo>
                <a:lnTo>
                  <a:pt x="0" y="3980114"/>
                </a:lnTo>
                <a:lnTo>
                  <a:pt x="0" y="4021813"/>
                </a:lnTo>
                <a:close/>
              </a:path>
              <a:path w="948689" h="4022090">
                <a:moveTo>
                  <a:pt x="487680" y="3789068"/>
                </a:moveTo>
                <a:lnTo>
                  <a:pt x="492252" y="3782972"/>
                </a:lnTo>
                <a:lnTo>
                  <a:pt x="491798" y="3783265"/>
                </a:lnTo>
                <a:lnTo>
                  <a:pt x="487680" y="3789068"/>
                </a:lnTo>
                <a:close/>
              </a:path>
              <a:path w="948689" h="4022090">
                <a:moveTo>
                  <a:pt x="491798" y="3783265"/>
                </a:moveTo>
                <a:lnTo>
                  <a:pt x="492252" y="3782972"/>
                </a:lnTo>
                <a:lnTo>
                  <a:pt x="492006" y="3782972"/>
                </a:lnTo>
                <a:lnTo>
                  <a:pt x="491798" y="3783265"/>
                </a:lnTo>
                <a:close/>
              </a:path>
              <a:path w="948689" h="4022090">
                <a:moveTo>
                  <a:pt x="482813" y="3789068"/>
                </a:moveTo>
                <a:lnTo>
                  <a:pt x="487680" y="3789068"/>
                </a:lnTo>
                <a:lnTo>
                  <a:pt x="491798" y="3783265"/>
                </a:lnTo>
                <a:lnTo>
                  <a:pt x="482813" y="3789068"/>
                </a:lnTo>
                <a:close/>
              </a:path>
              <a:path w="948689" h="4022090">
                <a:moveTo>
                  <a:pt x="419100" y="3830216"/>
                </a:moveTo>
                <a:lnTo>
                  <a:pt x="422148" y="3828692"/>
                </a:lnTo>
                <a:lnTo>
                  <a:pt x="420083" y="3829581"/>
                </a:lnTo>
                <a:lnTo>
                  <a:pt x="419100" y="3830216"/>
                </a:lnTo>
                <a:close/>
              </a:path>
              <a:path w="948689" h="4022090">
                <a:moveTo>
                  <a:pt x="420083" y="3829581"/>
                </a:moveTo>
                <a:lnTo>
                  <a:pt x="422148" y="3828692"/>
                </a:lnTo>
                <a:lnTo>
                  <a:pt x="421460" y="3828692"/>
                </a:lnTo>
                <a:lnTo>
                  <a:pt x="420083" y="3829581"/>
                </a:lnTo>
                <a:close/>
              </a:path>
              <a:path w="948689" h="4022090">
                <a:moveTo>
                  <a:pt x="418608" y="3830216"/>
                </a:moveTo>
                <a:lnTo>
                  <a:pt x="419100" y="3830216"/>
                </a:lnTo>
                <a:lnTo>
                  <a:pt x="420083" y="3829581"/>
                </a:lnTo>
                <a:lnTo>
                  <a:pt x="418608" y="3830216"/>
                </a:lnTo>
                <a:close/>
              </a:path>
              <a:path w="948689" h="4022090">
                <a:moveTo>
                  <a:pt x="88392" y="3970424"/>
                </a:moveTo>
                <a:lnTo>
                  <a:pt x="92964" y="3968900"/>
                </a:lnTo>
                <a:lnTo>
                  <a:pt x="92036" y="3969012"/>
                </a:lnTo>
                <a:lnTo>
                  <a:pt x="88392" y="3970424"/>
                </a:lnTo>
                <a:close/>
              </a:path>
              <a:path w="948689" h="4022090">
                <a:moveTo>
                  <a:pt x="92036" y="3969012"/>
                </a:moveTo>
                <a:lnTo>
                  <a:pt x="92964" y="3968900"/>
                </a:lnTo>
                <a:lnTo>
                  <a:pt x="92325" y="3968900"/>
                </a:lnTo>
                <a:lnTo>
                  <a:pt x="92036" y="3969012"/>
                </a:lnTo>
                <a:close/>
              </a:path>
              <a:path w="948689" h="4022090">
                <a:moveTo>
                  <a:pt x="80329" y="3970424"/>
                </a:moveTo>
                <a:lnTo>
                  <a:pt x="88392" y="3970424"/>
                </a:lnTo>
                <a:lnTo>
                  <a:pt x="92036" y="3969012"/>
                </a:lnTo>
                <a:lnTo>
                  <a:pt x="80329" y="3970424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599571" y="1052246"/>
            <a:ext cx="89768" cy="160047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4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61510" y="1052246"/>
            <a:ext cx="89768" cy="160047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5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23450" y="1052246"/>
            <a:ext cx="89768" cy="160047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6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85389" y="1052246"/>
            <a:ext cx="89768" cy="160047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7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57663" y="1254887"/>
            <a:ext cx="0" cy="4389690"/>
          </a:xfrm>
          <a:custGeom>
            <a:avLst/>
            <a:gdLst/>
            <a:ahLst/>
            <a:cxnLst/>
            <a:rect l="l" t="t" r="r" b="b"/>
            <a:pathLst>
              <a:path h="6844665">
                <a:moveTo>
                  <a:pt x="0" y="0"/>
                </a:moveTo>
                <a:lnTo>
                  <a:pt x="0" y="684428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19603" y="1254887"/>
            <a:ext cx="0" cy="4389690"/>
          </a:xfrm>
          <a:custGeom>
            <a:avLst/>
            <a:gdLst/>
            <a:ahLst/>
            <a:cxnLst/>
            <a:rect l="l" t="t" r="r" b="b"/>
            <a:pathLst>
              <a:path h="6844665">
                <a:moveTo>
                  <a:pt x="0" y="0"/>
                </a:moveTo>
                <a:lnTo>
                  <a:pt x="0" y="684428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81542" y="1254887"/>
            <a:ext cx="0" cy="4389690"/>
          </a:xfrm>
          <a:custGeom>
            <a:avLst/>
            <a:gdLst/>
            <a:ahLst/>
            <a:cxnLst/>
            <a:rect l="l" t="t" r="r" b="b"/>
            <a:pathLst>
              <a:path h="6844665">
                <a:moveTo>
                  <a:pt x="0" y="0"/>
                </a:moveTo>
                <a:lnTo>
                  <a:pt x="0" y="684428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95723" y="1280299"/>
            <a:ext cx="970871" cy="0"/>
          </a:xfrm>
          <a:custGeom>
            <a:avLst/>
            <a:gdLst/>
            <a:ahLst/>
            <a:cxnLst/>
            <a:rect l="l" t="t" r="r" b="b"/>
            <a:pathLst>
              <a:path w="1513839">
                <a:moveTo>
                  <a:pt x="0" y="0"/>
                </a:moveTo>
                <a:lnTo>
                  <a:pt x="151333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95723" y="1254887"/>
            <a:ext cx="0" cy="4389690"/>
          </a:xfrm>
          <a:custGeom>
            <a:avLst/>
            <a:gdLst/>
            <a:ahLst/>
            <a:cxnLst/>
            <a:rect l="l" t="t" r="r" b="b"/>
            <a:pathLst>
              <a:path h="6844665">
                <a:moveTo>
                  <a:pt x="0" y="0"/>
                </a:moveTo>
                <a:lnTo>
                  <a:pt x="0" y="684428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70312" y="1280299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70312" y="1401494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70312" y="1522690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70312" y="1643887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70312" y="1765082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70312" y="1886278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70312" y="2007475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70312" y="2128671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70312" y="2249867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70312" y="2372040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70312" y="2493236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70312" y="2614432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70312" y="2735628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70312" y="2856824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70312" y="2978020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70312" y="3099216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70312" y="3220412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70312" y="3341608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70312" y="3462804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70312" y="3584001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70312" y="3705197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70312" y="3826392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70312" y="3947588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70312" y="4068784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70312" y="4189980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70312" y="4311176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70312" y="4432372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570312" y="4553568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70312" y="4674764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70312" y="4795960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70312" y="4917156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70312" y="5038352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70312" y="5159549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570312" y="5280745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70312" y="5401941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570312" y="5523137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570312" y="5644332"/>
            <a:ext cx="25656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01588" y="1475532"/>
            <a:ext cx="964763" cy="4166927"/>
          </a:xfrm>
          <a:custGeom>
            <a:avLst/>
            <a:gdLst/>
            <a:ahLst/>
            <a:cxnLst/>
            <a:rect l="l" t="t" r="r" b="b"/>
            <a:pathLst>
              <a:path w="1504314" h="6497320">
                <a:moveTo>
                  <a:pt x="746569" y="256023"/>
                </a:moveTo>
                <a:lnTo>
                  <a:pt x="850391" y="210692"/>
                </a:lnTo>
                <a:lnTo>
                  <a:pt x="1011935" y="164972"/>
                </a:lnTo>
                <a:lnTo>
                  <a:pt x="1485899" y="70484"/>
                </a:lnTo>
                <a:lnTo>
                  <a:pt x="1490471" y="68960"/>
                </a:lnTo>
                <a:lnTo>
                  <a:pt x="1493519" y="67436"/>
                </a:lnTo>
                <a:lnTo>
                  <a:pt x="1496567" y="64388"/>
                </a:lnTo>
                <a:lnTo>
                  <a:pt x="1504187" y="57007"/>
                </a:lnTo>
                <a:lnTo>
                  <a:pt x="1504187" y="0"/>
                </a:lnTo>
                <a:lnTo>
                  <a:pt x="1473904" y="29336"/>
                </a:lnTo>
                <a:lnTo>
                  <a:pt x="1478279" y="29336"/>
                </a:lnTo>
                <a:lnTo>
                  <a:pt x="1467611" y="35432"/>
                </a:lnTo>
                <a:lnTo>
                  <a:pt x="1447603" y="35432"/>
                </a:lnTo>
                <a:lnTo>
                  <a:pt x="1004315" y="123824"/>
                </a:lnTo>
                <a:lnTo>
                  <a:pt x="839723" y="172592"/>
                </a:lnTo>
                <a:lnTo>
                  <a:pt x="725423" y="219836"/>
                </a:lnTo>
                <a:lnTo>
                  <a:pt x="719327" y="222884"/>
                </a:lnTo>
                <a:lnTo>
                  <a:pt x="717803" y="225932"/>
                </a:lnTo>
                <a:lnTo>
                  <a:pt x="697746" y="251840"/>
                </a:lnTo>
                <a:lnTo>
                  <a:pt x="749807" y="251840"/>
                </a:lnTo>
                <a:lnTo>
                  <a:pt x="746569" y="256023"/>
                </a:lnTo>
                <a:close/>
              </a:path>
              <a:path w="1504314" h="6497320">
                <a:moveTo>
                  <a:pt x="1467611" y="35432"/>
                </a:moveTo>
                <a:lnTo>
                  <a:pt x="1478279" y="29336"/>
                </a:lnTo>
                <a:lnTo>
                  <a:pt x="1472775" y="30430"/>
                </a:lnTo>
                <a:lnTo>
                  <a:pt x="1467611" y="35432"/>
                </a:lnTo>
                <a:close/>
              </a:path>
              <a:path w="1504314" h="6497320">
                <a:moveTo>
                  <a:pt x="1472775" y="30430"/>
                </a:moveTo>
                <a:lnTo>
                  <a:pt x="1478279" y="29336"/>
                </a:lnTo>
                <a:lnTo>
                  <a:pt x="1473904" y="29336"/>
                </a:lnTo>
                <a:lnTo>
                  <a:pt x="1472775" y="30430"/>
                </a:lnTo>
                <a:close/>
              </a:path>
              <a:path w="1504314" h="6497320">
                <a:moveTo>
                  <a:pt x="1447603" y="35432"/>
                </a:moveTo>
                <a:lnTo>
                  <a:pt x="1467611" y="35432"/>
                </a:lnTo>
                <a:lnTo>
                  <a:pt x="1472775" y="30430"/>
                </a:lnTo>
                <a:lnTo>
                  <a:pt x="1447603" y="35432"/>
                </a:lnTo>
                <a:close/>
              </a:path>
              <a:path w="1504314" h="6497320">
                <a:moveTo>
                  <a:pt x="742187" y="257936"/>
                </a:moveTo>
                <a:lnTo>
                  <a:pt x="746569" y="256023"/>
                </a:lnTo>
                <a:lnTo>
                  <a:pt x="749807" y="251840"/>
                </a:lnTo>
                <a:lnTo>
                  <a:pt x="742187" y="257936"/>
                </a:lnTo>
                <a:close/>
              </a:path>
              <a:path w="1504314" h="6497320">
                <a:moveTo>
                  <a:pt x="693026" y="257936"/>
                </a:moveTo>
                <a:lnTo>
                  <a:pt x="742187" y="257936"/>
                </a:lnTo>
                <a:lnTo>
                  <a:pt x="749807" y="251840"/>
                </a:lnTo>
                <a:lnTo>
                  <a:pt x="697746" y="251840"/>
                </a:lnTo>
                <a:lnTo>
                  <a:pt x="693026" y="257936"/>
                </a:lnTo>
                <a:close/>
              </a:path>
              <a:path w="1504314" h="6497320">
                <a:moveTo>
                  <a:pt x="718606" y="292141"/>
                </a:moveTo>
                <a:lnTo>
                  <a:pt x="746569" y="256023"/>
                </a:lnTo>
                <a:lnTo>
                  <a:pt x="742187" y="257936"/>
                </a:lnTo>
                <a:lnTo>
                  <a:pt x="693026" y="257936"/>
                </a:lnTo>
                <a:lnTo>
                  <a:pt x="681227" y="273176"/>
                </a:lnTo>
                <a:lnTo>
                  <a:pt x="678179" y="277748"/>
                </a:lnTo>
                <a:lnTo>
                  <a:pt x="676655" y="282320"/>
                </a:lnTo>
                <a:lnTo>
                  <a:pt x="676655" y="283844"/>
                </a:lnTo>
                <a:lnTo>
                  <a:pt x="717803" y="283844"/>
                </a:lnTo>
                <a:lnTo>
                  <a:pt x="718606" y="292141"/>
                </a:lnTo>
                <a:close/>
              </a:path>
              <a:path w="1504314" h="6497320">
                <a:moveTo>
                  <a:pt x="713231" y="299084"/>
                </a:moveTo>
                <a:lnTo>
                  <a:pt x="718606" y="292141"/>
                </a:lnTo>
                <a:lnTo>
                  <a:pt x="717803" y="283844"/>
                </a:lnTo>
                <a:lnTo>
                  <a:pt x="713231" y="299084"/>
                </a:lnTo>
                <a:close/>
              </a:path>
              <a:path w="1504314" h="6497320">
                <a:moveTo>
                  <a:pt x="677688" y="299084"/>
                </a:moveTo>
                <a:lnTo>
                  <a:pt x="713231" y="299084"/>
                </a:lnTo>
                <a:lnTo>
                  <a:pt x="717803" y="283844"/>
                </a:lnTo>
                <a:lnTo>
                  <a:pt x="676655" y="283844"/>
                </a:lnTo>
                <a:lnTo>
                  <a:pt x="676655" y="288416"/>
                </a:lnTo>
                <a:lnTo>
                  <a:pt x="677688" y="299084"/>
                </a:lnTo>
                <a:close/>
              </a:path>
              <a:path w="1504314" h="6497320">
                <a:moveTo>
                  <a:pt x="718197" y="378840"/>
                </a:moveTo>
                <a:lnTo>
                  <a:pt x="722375" y="335660"/>
                </a:lnTo>
                <a:lnTo>
                  <a:pt x="722375" y="331088"/>
                </a:lnTo>
                <a:lnTo>
                  <a:pt x="718606" y="292141"/>
                </a:lnTo>
                <a:lnTo>
                  <a:pt x="713231" y="299084"/>
                </a:lnTo>
                <a:lnTo>
                  <a:pt x="677688" y="299084"/>
                </a:lnTo>
                <a:lnTo>
                  <a:pt x="680785" y="331088"/>
                </a:lnTo>
                <a:lnTo>
                  <a:pt x="681227" y="331088"/>
                </a:lnTo>
                <a:lnTo>
                  <a:pt x="681227" y="335660"/>
                </a:lnTo>
                <a:lnTo>
                  <a:pt x="680785" y="335660"/>
                </a:lnTo>
                <a:lnTo>
                  <a:pt x="676803" y="376808"/>
                </a:lnTo>
                <a:lnTo>
                  <a:pt x="717803" y="376808"/>
                </a:lnTo>
                <a:lnTo>
                  <a:pt x="718197" y="378840"/>
                </a:lnTo>
                <a:close/>
              </a:path>
              <a:path w="1504314" h="6497320">
                <a:moveTo>
                  <a:pt x="681227" y="335660"/>
                </a:moveTo>
                <a:lnTo>
                  <a:pt x="681227" y="331088"/>
                </a:lnTo>
                <a:lnTo>
                  <a:pt x="681006" y="333374"/>
                </a:lnTo>
                <a:lnTo>
                  <a:pt x="681227" y="335660"/>
                </a:lnTo>
                <a:close/>
              </a:path>
              <a:path w="1504314" h="6497320">
                <a:moveTo>
                  <a:pt x="681006" y="333374"/>
                </a:moveTo>
                <a:lnTo>
                  <a:pt x="681227" y="331088"/>
                </a:lnTo>
                <a:lnTo>
                  <a:pt x="680785" y="331088"/>
                </a:lnTo>
                <a:lnTo>
                  <a:pt x="681006" y="333374"/>
                </a:lnTo>
                <a:close/>
              </a:path>
              <a:path w="1504314" h="6497320">
                <a:moveTo>
                  <a:pt x="680785" y="335660"/>
                </a:moveTo>
                <a:lnTo>
                  <a:pt x="681227" y="335660"/>
                </a:lnTo>
                <a:lnTo>
                  <a:pt x="681006" y="333374"/>
                </a:lnTo>
                <a:lnTo>
                  <a:pt x="680785" y="335660"/>
                </a:lnTo>
                <a:close/>
              </a:path>
              <a:path w="1504314" h="6497320">
                <a:moveTo>
                  <a:pt x="717803" y="382904"/>
                </a:moveTo>
                <a:lnTo>
                  <a:pt x="718197" y="378840"/>
                </a:lnTo>
                <a:lnTo>
                  <a:pt x="717803" y="376808"/>
                </a:lnTo>
                <a:lnTo>
                  <a:pt x="717803" y="382904"/>
                </a:lnTo>
                <a:close/>
              </a:path>
              <a:path w="1504314" h="6497320">
                <a:moveTo>
                  <a:pt x="676655" y="382904"/>
                </a:moveTo>
                <a:lnTo>
                  <a:pt x="717803" y="382904"/>
                </a:lnTo>
                <a:lnTo>
                  <a:pt x="717803" y="376808"/>
                </a:lnTo>
                <a:lnTo>
                  <a:pt x="676803" y="376808"/>
                </a:lnTo>
                <a:lnTo>
                  <a:pt x="676655" y="378332"/>
                </a:lnTo>
                <a:lnTo>
                  <a:pt x="676655" y="382904"/>
                </a:lnTo>
                <a:close/>
              </a:path>
              <a:path w="1504314" h="6497320">
                <a:moveTo>
                  <a:pt x="718197" y="571372"/>
                </a:moveTo>
                <a:lnTo>
                  <a:pt x="726947" y="526160"/>
                </a:lnTo>
                <a:lnTo>
                  <a:pt x="726947" y="424052"/>
                </a:lnTo>
                <a:lnTo>
                  <a:pt x="718197" y="378840"/>
                </a:lnTo>
                <a:lnTo>
                  <a:pt x="717803" y="382904"/>
                </a:lnTo>
                <a:lnTo>
                  <a:pt x="676655" y="382904"/>
                </a:lnTo>
                <a:lnTo>
                  <a:pt x="676655" y="384428"/>
                </a:lnTo>
                <a:lnTo>
                  <a:pt x="684915" y="427100"/>
                </a:lnTo>
                <a:lnTo>
                  <a:pt x="685799" y="427100"/>
                </a:lnTo>
                <a:lnTo>
                  <a:pt x="685799" y="521588"/>
                </a:lnTo>
                <a:lnTo>
                  <a:pt x="685210" y="521588"/>
                </a:lnTo>
                <a:lnTo>
                  <a:pt x="676655" y="565784"/>
                </a:lnTo>
                <a:lnTo>
                  <a:pt x="676655" y="567308"/>
                </a:lnTo>
                <a:lnTo>
                  <a:pt x="717803" y="567308"/>
                </a:lnTo>
                <a:lnTo>
                  <a:pt x="718197" y="571372"/>
                </a:lnTo>
                <a:close/>
              </a:path>
              <a:path w="1504314" h="6497320">
                <a:moveTo>
                  <a:pt x="685799" y="431672"/>
                </a:moveTo>
                <a:lnTo>
                  <a:pt x="685799" y="427100"/>
                </a:lnTo>
                <a:lnTo>
                  <a:pt x="684915" y="427100"/>
                </a:lnTo>
                <a:lnTo>
                  <a:pt x="685799" y="431672"/>
                </a:lnTo>
                <a:close/>
              </a:path>
              <a:path w="1504314" h="6497320">
                <a:moveTo>
                  <a:pt x="685210" y="521588"/>
                </a:moveTo>
                <a:lnTo>
                  <a:pt x="685799" y="521588"/>
                </a:lnTo>
                <a:lnTo>
                  <a:pt x="685799" y="518540"/>
                </a:lnTo>
                <a:lnTo>
                  <a:pt x="685210" y="521588"/>
                </a:lnTo>
                <a:close/>
              </a:path>
              <a:path w="1504314" h="6497320">
                <a:moveTo>
                  <a:pt x="717803" y="573404"/>
                </a:moveTo>
                <a:lnTo>
                  <a:pt x="718197" y="571372"/>
                </a:lnTo>
                <a:lnTo>
                  <a:pt x="717803" y="567308"/>
                </a:lnTo>
                <a:lnTo>
                  <a:pt x="717803" y="573404"/>
                </a:lnTo>
                <a:close/>
              </a:path>
              <a:path w="1504314" h="6497320">
                <a:moveTo>
                  <a:pt x="676803" y="573404"/>
                </a:moveTo>
                <a:lnTo>
                  <a:pt x="717803" y="573404"/>
                </a:lnTo>
                <a:lnTo>
                  <a:pt x="717803" y="567308"/>
                </a:lnTo>
                <a:lnTo>
                  <a:pt x="676655" y="567308"/>
                </a:lnTo>
                <a:lnTo>
                  <a:pt x="676655" y="571880"/>
                </a:lnTo>
                <a:lnTo>
                  <a:pt x="676803" y="573404"/>
                </a:lnTo>
                <a:close/>
              </a:path>
              <a:path w="1504314" h="6497320">
                <a:moveTo>
                  <a:pt x="551169" y="775619"/>
                </a:moveTo>
                <a:lnTo>
                  <a:pt x="711707" y="730376"/>
                </a:lnTo>
                <a:lnTo>
                  <a:pt x="720851" y="728852"/>
                </a:lnTo>
                <a:lnTo>
                  <a:pt x="726947" y="721232"/>
                </a:lnTo>
                <a:lnTo>
                  <a:pt x="726947" y="661796"/>
                </a:lnTo>
                <a:lnTo>
                  <a:pt x="718197" y="571372"/>
                </a:lnTo>
                <a:lnTo>
                  <a:pt x="717803" y="573404"/>
                </a:lnTo>
                <a:lnTo>
                  <a:pt x="676803" y="573404"/>
                </a:lnTo>
                <a:lnTo>
                  <a:pt x="685799" y="666368"/>
                </a:lnTo>
                <a:lnTo>
                  <a:pt x="685799" y="690752"/>
                </a:lnTo>
                <a:lnTo>
                  <a:pt x="701039" y="690752"/>
                </a:lnTo>
                <a:lnTo>
                  <a:pt x="685799" y="710564"/>
                </a:lnTo>
                <a:lnTo>
                  <a:pt x="630739" y="710564"/>
                </a:lnTo>
                <a:lnTo>
                  <a:pt x="533399" y="737996"/>
                </a:lnTo>
                <a:lnTo>
                  <a:pt x="528827" y="739520"/>
                </a:lnTo>
                <a:lnTo>
                  <a:pt x="522731" y="745616"/>
                </a:lnTo>
                <a:lnTo>
                  <a:pt x="500166" y="771524"/>
                </a:lnTo>
                <a:lnTo>
                  <a:pt x="554735" y="771524"/>
                </a:lnTo>
                <a:lnTo>
                  <a:pt x="551169" y="775619"/>
                </a:lnTo>
                <a:close/>
              </a:path>
              <a:path w="1504314" h="6497320">
                <a:moveTo>
                  <a:pt x="685799" y="710564"/>
                </a:moveTo>
                <a:lnTo>
                  <a:pt x="701039" y="690752"/>
                </a:lnTo>
                <a:lnTo>
                  <a:pt x="685799" y="695047"/>
                </a:lnTo>
                <a:lnTo>
                  <a:pt x="685799" y="710564"/>
                </a:lnTo>
                <a:close/>
              </a:path>
              <a:path w="1504314" h="6497320">
                <a:moveTo>
                  <a:pt x="685799" y="695047"/>
                </a:moveTo>
                <a:lnTo>
                  <a:pt x="701039" y="690752"/>
                </a:lnTo>
                <a:lnTo>
                  <a:pt x="685799" y="690752"/>
                </a:lnTo>
                <a:lnTo>
                  <a:pt x="685799" y="695047"/>
                </a:lnTo>
                <a:close/>
              </a:path>
              <a:path w="1504314" h="6497320">
                <a:moveTo>
                  <a:pt x="630739" y="710564"/>
                </a:moveTo>
                <a:lnTo>
                  <a:pt x="685799" y="710564"/>
                </a:lnTo>
                <a:lnTo>
                  <a:pt x="685799" y="695047"/>
                </a:lnTo>
                <a:lnTo>
                  <a:pt x="630739" y="710564"/>
                </a:lnTo>
                <a:close/>
              </a:path>
              <a:path w="1504314" h="6497320">
                <a:moveTo>
                  <a:pt x="544067" y="777620"/>
                </a:moveTo>
                <a:lnTo>
                  <a:pt x="551169" y="775619"/>
                </a:lnTo>
                <a:lnTo>
                  <a:pt x="554735" y="771524"/>
                </a:lnTo>
                <a:lnTo>
                  <a:pt x="544067" y="777620"/>
                </a:lnTo>
                <a:close/>
              </a:path>
              <a:path w="1504314" h="6497320">
                <a:moveTo>
                  <a:pt x="494857" y="777620"/>
                </a:moveTo>
                <a:lnTo>
                  <a:pt x="544067" y="777620"/>
                </a:lnTo>
                <a:lnTo>
                  <a:pt x="554735" y="771524"/>
                </a:lnTo>
                <a:lnTo>
                  <a:pt x="500166" y="771524"/>
                </a:lnTo>
                <a:lnTo>
                  <a:pt x="494857" y="777620"/>
                </a:lnTo>
                <a:close/>
              </a:path>
              <a:path w="1504314" h="6497320">
                <a:moveTo>
                  <a:pt x="518159" y="813519"/>
                </a:moveTo>
                <a:lnTo>
                  <a:pt x="551169" y="775619"/>
                </a:lnTo>
                <a:lnTo>
                  <a:pt x="544067" y="777620"/>
                </a:lnTo>
                <a:lnTo>
                  <a:pt x="494857" y="777620"/>
                </a:lnTo>
                <a:lnTo>
                  <a:pt x="481583" y="792860"/>
                </a:lnTo>
                <a:lnTo>
                  <a:pt x="478535" y="795908"/>
                </a:lnTo>
                <a:lnTo>
                  <a:pt x="477011" y="800480"/>
                </a:lnTo>
                <a:lnTo>
                  <a:pt x="477011" y="805052"/>
                </a:lnTo>
                <a:lnTo>
                  <a:pt x="518159" y="805052"/>
                </a:lnTo>
                <a:lnTo>
                  <a:pt x="518159" y="813519"/>
                </a:lnTo>
                <a:close/>
              </a:path>
              <a:path w="1504314" h="6497320">
                <a:moveTo>
                  <a:pt x="513587" y="818768"/>
                </a:moveTo>
                <a:lnTo>
                  <a:pt x="518159" y="813519"/>
                </a:lnTo>
                <a:lnTo>
                  <a:pt x="518159" y="805052"/>
                </a:lnTo>
                <a:lnTo>
                  <a:pt x="513587" y="818768"/>
                </a:lnTo>
                <a:close/>
              </a:path>
              <a:path w="1504314" h="6497320">
                <a:moveTo>
                  <a:pt x="477011" y="818768"/>
                </a:moveTo>
                <a:lnTo>
                  <a:pt x="513587" y="818768"/>
                </a:lnTo>
                <a:lnTo>
                  <a:pt x="518159" y="805052"/>
                </a:lnTo>
                <a:lnTo>
                  <a:pt x="477011" y="805052"/>
                </a:lnTo>
                <a:lnTo>
                  <a:pt x="477011" y="818768"/>
                </a:lnTo>
                <a:close/>
              </a:path>
              <a:path w="1504314" h="6497320">
                <a:moveTo>
                  <a:pt x="477011" y="852296"/>
                </a:moveTo>
                <a:lnTo>
                  <a:pt x="518159" y="852296"/>
                </a:lnTo>
                <a:lnTo>
                  <a:pt x="518159" y="813519"/>
                </a:lnTo>
                <a:lnTo>
                  <a:pt x="513587" y="818768"/>
                </a:lnTo>
                <a:lnTo>
                  <a:pt x="477011" y="818768"/>
                </a:lnTo>
                <a:lnTo>
                  <a:pt x="477011" y="852296"/>
                </a:lnTo>
                <a:close/>
              </a:path>
              <a:path w="1504314" h="6497320">
                <a:moveTo>
                  <a:pt x="426392" y="1146767"/>
                </a:moveTo>
                <a:lnTo>
                  <a:pt x="499871" y="1106804"/>
                </a:lnTo>
                <a:lnTo>
                  <a:pt x="504443" y="1105280"/>
                </a:lnTo>
                <a:lnTo>
                  <a:pt x="507491" y="1100708"/>
                </a:lnTo>
                <a:lnTo>
                  <a:pt x="509015" y="1096136"/>
                </a:lnTo>
                <a:lnTo>
                  <a:pt x="524255" y="1048892"/>
                </a:lnTo>
                <a:lnTo>
                  <a:pt x="525779" y="1045844"/>
                </a:lnTo>
                <a:lnTo>
                  <a:pt x="525779" y="994028"/>
                </a:lnTo>
                <a:lnTo>
                  <a:pt x="522731" y="948308"/>
                </a:lnTo>
                <a:lnTo>
                  <a:pt x="525779" y="901064"/>
                </a:lnTo>
                <a:lnTo>
                  <a:pt x="525779" y="896492"/>
                </a:lnTo>
                <a:lnTo>
                  <a:pt x="518159" y="849248"/>
                </a:lnTo>
                <a:lnTo>
                  <a:pt x="518159" y="852296"/>
                </a:lnTo>
                <a:lnTo>
                  <a:pt x="477011" y="852296"/>
                </a:lnTo>
                <a:lnTo>
                  <a:pt x="477011" y="856868"/>
                </a:lnTo>
                <a:lnTo>
                  <a:pt x="483894" y="899540"/>
                </a:lnTo>
                <a:lnTo>
                  <a:pt x="484631" y="899540"/>
                </a:lnTo>
                <a:lnTo>
                  <a:pt x="484631" y="904112"/>
                </a:lnTo>
                <a:lnTo>
                  <a:pt x="484337" y="904112"/>
                </a:lnTo>
                <a:lnTo>
                  <a:pt x="481583" y="946784"/>
                </a:lnTo>
                <a:lnTo>
                  <a:pt x="484631" y="995552"/>
                </a:lnTo>
                <a:lnTo>
                  <a:pt x="484631" y="1035176"/>
                </a:lnTo>
                <a:lnTo>
                  <a:pt x="486155" y="1035176"/>
                </a:lnTo>
                <a:lnTo>
                  <a:pt x="484631" y="1041272"/>
                </a:lnTo>
                <a:lnTo>
                  <a:pt x="484189" y="1041272"/>
                </a:lnTo>
                <a:lnTo>
                  <a:pt x="474357" y="1071752"/>
                </a:lnTo>
                <a:lnTo>
                  <a:pt x="480059" y="1071752"/>
                </a:lnTo>
                <a:lnTo>
                  <a:pt x="470915" y="1082420"/>
                </a:lnTo>
                <a:lnTo>
                  <a:pt x="460444" y="1082420"/>
                </a:lnTo>
                <a:lnTo>
                  <a:pt x="393191" y="1118996"/>
                </a:lnTo>
                <a:lnTo>
                  <a:pt x="385571" y="1122044"/>
                </a:lnTo>
                <a:lnTo>
                  <a:pt x="380999" y="1131188"/>
                </a:lnTo>
                <a:lnTo>
                  <a:pt x="381253" y="1132712"/>
                </a:lnTo>
                <a:lnTo>
                  <a:pt x="423671" y="1132712"/>
                </a:lnTo>
                <a:lnTo>
                  <a:pt x="426392" y="1146767"/>
                </a:lnTo>
                <a:close/>
              </a:path>
              <a:path w="1504314" h="6497320">
                <a:moveTo>
                  <a:pt x="484631" y="904112"/>
                </a:moveTo>
                <a:lnTo>
                  <a:pt x="484631" y="899540"/>
                </a:lnTo>
                <a:lnTo>
                  <a:pt x="484421" y="902806"/>
                </a:lnTo>
                <a:lnTo>
                  <a:pt x="484631" y="904112"/>
                </a:lnTo>
                <a:close/>
              </a:path>
              <a:path w="1504314" h="6497320">
                <a:moveTo>
                  <a:pt x="484421" y="902806"/>
                </a:moveTo>
                <a:lnTo>
                  <a:pt x="484631" y="899540"/>
                </a:lnTo>
                <a:lnTo>
                  <a:pt x="483894" y="899540"/>
                </a:lnTo>
                <a:lnTo>
                  <a:pt x="484421" y="902806"/>
                </a:lnTo>
                <a:close/>
              </a:path>
              <a:path w="1504314" h="6497320">
                <a:moveTo>
                  <a:pt x="484337" y="904112"/>
                </a:moveTo>
                <a:lnTo>
                  <a:pt x="484631" y="904112"/>
                </a:lnTo>
                <a:lnTo>
                  <a:pt x="484421" y="902806"/>
                </a:lnTo>
                <a:lnTo>
                  <a:pt x="484337" y="904112"/>
                </a:lnTo>
                <a:close/>
              </a:path>
              <a:path w="1504314" h="6497320">
                <a:moveTo>
                  <a:pt x="484631" y="1041272"/>
                </a:moveTo>
                <a:lnTo>
                  <a:pt x="486155" y="1035176"/>
                </a:lnTo>
                <a:lnTo>
                  <a:pt x="484631" y="1039901"/>
                </a:lnTo>
                <a:lnTo>
                  <a:pt x="484631" y="1041272"/>
                </a:lnTo>
                <a:close/>
              </a:path>
              <a:path w="1504314" h="6497320">
                <a:moveTo>
                  <a:pt x="484631" y="1039901"/>
                </a:moveTo>
                <a:lnTo>
                  <a:pt x="486155" y="1035176"/>
                </a:lnTo>
                <a:lnTo>
                  <a:pt x="484631" y="1035176"/>
                </a:lnTo>
                <a:lnTo>
                  <a:pt x="484631" y="1039901"/>
                </a:lnTo>
                <a:close/>
              </a:path>
              <a:path w="1504314" h="6497320">
                <a:moveTo>
                  <a:pt x="484189" y="1041272"/>
                </a:moveTo>
                <a:lnTo>
                  <a:pt x="484631" y="1041272"/>
                </a:lnTo>
                <a:lnTo>
                  <a:pt x="484631" y="1039901"/>
                </a:lnTo>
                <a:lnTo>
                  <a:pt x="484189" y="1041272"/>
                </a:lnTo>
                <a:close/>
              </a:path>
              <a:path w="1504314" h="6497320">
                <a:moveTo>
                  <a:pt x="470915" y="1082420"/>
                </a:moveTo>
                <a:lnTo>
                  <a:pt x="480059" y="1071752"/>
                </a:lnTo>
                <a:lnTo>
                  <a:pt x="473143" y="1075513"/>
                </a:lnTo>
                <a:lnTo>
                  <a:pt x="470915" y="1082420"/>
                </a:lnTo>
                <a:close/>
              </a:path>
              <a:path w="1504314" h="6497320">
                <a:moveTo>
                  <a:pt x="473143" y="1075513"/>
                </a:moveTo>
                <a:lnTo>
                  <a:pt x="480059" y="1071752"/>
                </a:lnTo>
                <a:lnTo>
                  <a:pt x="474357" y="1071752"/>
                </a:lnTo>
                <a:lnTo>
                  <a:pt x="473143" y="1075513"/>
                </a:lnTo>
                <a:close/>
              </a:path>
              <a:path w="1504314" h="6497320">
                <a:moveTo>
                  <a:pt x="460444" y="1082420"/>
                </a:moveTo>
                <a:lnTo>
                  <a:pt x="470915" y="1082420"/>
                </a:lnTo>
                <a:lnTo>
                  <a:pt x="473143" y="1075513"/>
                </a:lnTo>
                <a:lnTo>
                  <a:pt x="460444" y="1082420"/>
                </a:lnTo>
                <a:close/>
              </a:path>
              <a:path w="1504314" h="6497320">
                <a:moveTo>
                  <a:pt x="413003" y="1154048"/>
                </a:moveTo>
                <a:lnTo>
                  <a:pt x="426392" y="1146767"/>
                </a:lnTo>
                <a:lnTo>
                  <a:pt x="423671" y="1132712"/>
                </a:lnTo>
                <a:lnTo>
                  <a:pt x="413003" y="1154048"/>
                </a:lnTo>
                <a:close/>
              </a:path>
              <a:path w="1504314" h="6497320">
                <a:moveTo>
                  <a:pt x="385178" y="1154048"/>
                </a:moveTo>
                <a:lnTo>
                  <a:pt x="413003" y="1154048"/>
                </a:lnTo>
                <a:lnTo>
                  <a:pt x="423671" y="1132712"/>
                </a:lnTo>
                <a:lnTo>
                  <a:pt x="381253" y="1132712"/>
                </a:lnTo>
                <a:lnTo>
                  <a:pt x="382523" y="1140332"/>
                </a:lnTo>
                <a:lnTo>
                  <a:pt x="385178" y="1154048"/>
                </a:lnTo>
                <a:close/>
              </a:path>
              <a:path w="1504314" h="6497320">
                <a:moveTo>
                  <a:pt x="423671" y="1234820"/>
                </a:moveTo>
                <a:lnTo>
                  <a:pt x="432815" y="1187576"/>
                </a:lnTo>
                <a:lnTo>
                  <a:pt x="432815" y="1179956"/>
                </a:lnTo>
                <a:lnTo>
                  <a:pt x="426392" y="1146767"/>
                </a:lnTo>
                <a:lnTo>
                  <a:pt x="413003" y="1154048"/>
                </a:lnTo>
                <a:lnTo>
                  <a:pt x="385178" y="1154048"/>
                </a:lnTo>
                <a:lnTo>
                  <a:pt x="390193" y="1179956"/>
                </a:lnTo>
                <a:lnTo>
                  <a:pt x="391667" y="1179956"/>
                </a:lnTo>
                <a:lnTo>
                  <a:pt x="391667" y="1187576"/>
                </a:lnTo>
                <a:lnTo>
                  <a:pt x="390193" y="1187576"/>
                </a:lnTo>
                <a:lnTo>
                  <a:pt x="382523" y="1227200"/>
                </a:lnTo>
                <a:lnTo>
                  <a:pt x="382523" y="1230248"/>
                </a:lnTo>
                <a:lnTo>
                  <a:pt x="423671" y="1230248"/>
                </a:lnTo>
                <a:lnTo>
                  <a:pt x="423671" y="1234820"/>
                </a:lnTo>
                <a:close/>
              </a:path>
              <a:path w="1504314" h="6497320">
                <a:moveTo>
                  <a:pt x="391667" y="1187576"/>
                </a:moveTo>
                <a:lnTo>
                  <a:pt x="391667" y="1179956"/>
                </a:lnTo>
                <a:lnTo>
                  <a:pt x="390930" y="1183766"/>
                </a:lnTo>
                <a:lnTo>
                  <a:pt x="391667" y="1187576"/>
                </a:lnTo>
                <a:close/>
              </a:path>
              <a:path w="1504314" h="6497320">
                <a:moveTo>
                  <a:pt x="390930" y="1183766"/>
                </a:moveTo>
                <a:lnTo>
                  <a:pt x="391667" y="1179956"/>
                </a:lnTo>
                <a:lnTo>
                  <a:pt x="390193" y="1179956"/>
                </a:lnTo>
                <a:lnTo>
                  <a:pt x="390930" y="1183766"/>
                </a:lnTo>
                <a:close/>
              </a:path>
              <a:path w="1504314" h="6497320">
                <a:moveTo>
                  <a:pt x="390193" y="1187576"/>
                </a:moveTo>
                <a:lnTo>
                  <a:pt x="391667" y="1187576"/>
                </a:lnTo>
                <a:lnTo>
                  <a:pt x="390930" y="1183766"/>
                </a:lnTo>
                <a:lnTo>
                  <a:pt x="390193" y="1187576"/>
                </a:lnTo>
                <a:close/>
              </a:path>
              <a:path w="1504314" h="6497320">
                <a:moveTo>
                  <a:pt x="412183" y="1374090"/>
                </a:moveTo>
                <a:lnTo>
                  <a:pt x="420623" y="1326260"/>
                </a:lnTo>
                <a:lnTo>
                  <a:pt x="423671" y="1277492"/>
                </a:lnTo>
                <a:lnTo>
                  <a:pt x="423671" y="1230248"/>
                </a:lnTo>
                <a:lnTo>
                  <a:pt x="382523" y="1230248"/>
                </a:lnTo>
                <a:lnTo>
                  <a:pt x="382523" y="1277492"/>
                </a:lnTo>
                <a:lnTo>
                  <a:pt x="379475" y="1324736"/>
                </a:lnTo>
                <a:lnTo>
                  <a:pt x="370331" y="1370456"/>
                </a:lnTo>
                <a:lnTo>
                  <a:pt x="411479" y="1370456"/>
                </a:lnTo>
                <a:lnTo>
                  <a:pt x="412183" y="1374090"/>
                </a:lnTo>
                <a:close/>
              </a:path>
              <a:path w="1504314" h="6497320">
                <a:moveTo>
                  <a:pt x="411479" y="1378076"/>
                </a:moveTo>
                <a:lnTo>
                  <a:pt x="412183" y="1374090"/>
                </a:lnTo>
                <a:lnTo>
                  <a:pt x="411479" y="1370456"/>
                </a:lnTo>
                <a:lnTo>
                  <a:pt x="411479" y="1378076"/>
                </a:lnTo>
                <a:close/>
              </a:path>
              <a:path w="1504314" h="6497320">
                <a:moveTo>
                  <a:pt x="370331" y="1378076"/>
                </a:moveTo>
                <a:lnTo>
                  <a:pt x="411479" y="1378076"/>
                </a:lnTo>
                <a:lnTo>
                  <a:pt x="411479" y="1370456"/>
                </a:lnTo>
                <a:lnTo>
                  <a:pt x="370331" y="1370456"/>
                </a:lnTo>
                <a:lnTo>
                  <a:pt x="370331" y="1378076"/>
                </a:lnTo>
                <a:close/>
              </a:path>
              <a:path w="1504314" h="6497320">
                <a:moveTo>
                  <a:pt x="379475" y="1609724"/>
                </a:moveTo>
                <a:lnTo>
                  <a:pt x="420623" y="1609724"/>
                </a:lnTo>
                <a:lnTo>
                  <a:pt x="420623" y="1516760"/>
                </a:lnTo>
                <a:lnTo>
                  <a:pt x="423671" y="1467992"/>
                </a:lnTo>
                <a:lnTo>
                  <a:pt x="420623" y="1417700"/>
                </a:lnTo>
                <a:lnTo>
                  <a:pt x="412183" y="1374090"/>
                </a:lnTo>
                <a:lnTo>
                  <a:pt x="411479" y="1378076"/>
                </a:lnTo>
                <a:lnTo>
                  <a:pt x="370331" y="1378076"/>
                </a:lnTo>
                <a:lnTo>
                  <a:pt x="379475" y="1425320"/>
                </a:lnTo>
                <a:lnTo>
                  <a:pt x="382523" y="1469516"/>
                </a:lnTo>
                <a:lnTo>
                  <a:pt x="379475" y="1515236"/>
                </a:lnTo>
                <a:lnTo>
                  <a:pt x="379475" y="1609724"/>
                </a:lnTo>
                <a:close/>
              </a:path>
              <a:path w="1504314" h="6497320">
                <a:moveTo>
                  <a:pt x="430352" y="1642850"/>
                </a:moveTo>
                <a:lnTo>
                  <a:pt x="420623" y="1605152"/>
                </a:lnTo>
                <a:lnTo>
                  <a:pt x="420623" y="1609724"/>
                </a:lnTo>
                <a:lnTo>
                  <a:pt x="379475" y="1609724"/>
                </a:lnTo>
                <a:lnTo>
                  <a:pt x="379475" y="1615820"/>
                </a:lnTo>
                <a:lnTo>
                  <a:pt x="385375" y="1638680"/>
                </a:lnTo>
                <a:lnTo>
                  <a:pt x="422147" y="1638680"/>
                </a:lnTo>
                <a:lnTo>
                  <a:pt x="430352" y="1642850"/>
                </a:lnTo>
                <a:close/>
              </a:path>
              <a:path w="1504314" h="6497320">
                <a:moveTo>
                  <a:pt x="432815" y="1652396"/>
                </a:moveTo>
                <a:lnTo>
                  <a:pt x="430352" y="1642850"/>
                </a:lnTo>
                <a:lnTo>
                  <a:pt x="422147" y="1638680"/>
                </a:lnTo>
                <a:lnTo>
                  <a:pt x="432815" y="1652396"/>
                </a:lnTo>
                <a:close/>
              </a:path>
              <a:path w="1504314" h="6497320">
                <a:moveTo>
                  <a:pt x="388914" y="1652396"/>
                </a:moveTo>
                <a:lnTo>
                  <a:pt x="432815" y="1652396"/>
                </a:lnTo>
                <a:lnTo>
                  <a:pt x="422147" y="1638680"/>
                </a:lnTo>
                <a:lnTo>
                  <a:pt x="385375" y="1638680"/>
                </a:lnTo>
                <a:lnTo>
                  <a:pt x="388914" y="1652396"/>
                </a:lnTo>
                <a:close/>
              </a:path>
              <a:path w="1504314" h="6497320">
                <a:moveTo>
                  <a:pt x="935803" y="1972549"/>
                </a:moveTo>
                <a:lnTo>
                  <a:pt x="888491" y="1926716"/>
                </a:lnTo>
                <a:lnTo>
                  <a:pt x="883919" y="1922144"/>
                </a:lnTo>
                <a:lnTo>
                  <a:pt x="790955" y="1876424"/>
                </a:lnTo>
                <a:lnTo>
                  <a:pt x="722375" y="1830704"/>
                </a:lnTo>
                <a:lnTo>
                  <a:pt x="659891" y="1781936"/>
                </a:lnTo>
                <a:lnTo>
                  <a:pt x="586739" y="1734692"/>
                </a:lnTo>
                <a:lnTo>
                  <a:pt x="515111" y="1685924"/>
                </a:lnTo>
                <a:lnTo>
                  <a:pt x="430352" y="1642850"/>
                </a:lnTo>
                <a:lnTo>
                  <a:pt x="432815" y="1652396"/>
                </a:lnTo>
                <a:lnTo>
                  <a:pt x="388914" y="1652396"/>
                </a:lnTo>
                <a:lnTo>
                  <a:pt x="391667" y="1663064"/>
                </a:lnTo>
                <a:lnTo>
                  <a:pt x="393191" y="1669160"/>
                </a:lnTo>
                <a:lnTo>
                  <a:pt x="397763" y="1673732"/>
                </a:lnTo>
                <a:lnTo>
                  <a:pt x="402335" y="1676780"/>
                </a:lnTo>
                <a:lnTo>
                  <a:pt x="495299" y="1724024"/>
                </a:lnTo>
                <a:lnTo>
                  <a:pt x="563879" y="1769744"/>
                </a:lnTo>
                <a:lnTo>
                  <a:pt x="637031" y="1816988"/>
                </a:lnTo>
                <a:lnTo>
                  <a:pt x="696467" y="1862708"/>
                </a:lnTo>
                <a:lnTo>
                  <a:pt x="768095" y="1911476"/>
                </a:lnTo>
                <a:lnTo>
                  <a:pt x="855106" y="1955672"/>
                </a:lnTo>
                <a:lnTo>
                  <a:pt x="859535" y="1955672"/>
                </a:lnTo>
                <a:lnTo>
                  <a:pt x="875267" y="1970912"/>
                </a:lnTo>
                <a:lnTo>
                  <a:pt x="932687" y="1970912"/>
                </a:lnTo>
                <a:lnTo>
                  <a:pt x="935803" y="1972549"/>
                </a:lnTo>
                <a:close/>
              </a:path>
              <a:path w="1504314" h="6497320">
                <a:moveTo>
                  <a:pt x="864107" y="1960244"/>
                </a:moveTo>
                <a:lnTo>
                  <a:pt x="859535" y="1955672"/>
                </a:lnTo>
                <a:lnTo>
                  <a:pt x="855106" y="1955672"/>
                </a:lnTo>
                <a:lnTo>
                  <a:pt x="864107" y="1960244"/>
                </a:lnTo>
                <a:close/>
              </a:path>
              <a:path w="1504314" h="6497320">
                <a:moveTo>
                  <a:pt x="937259" y="1973960"/>
                </a:moveTo>
                <a:lnTo>
                  <a:pt x="935803" y="1972549"/>
                </a:lnTo>
                <a:lnTo>
                  <a:pt x="932687" y="1970912"/>
                </a:lnTo>
                <a:lnTo>
                  <a:pt x="937259" y="1973960"/>
                </a:lnTo>
                <a:close/>
              </a:path>
              <a:path w="1504314" h="6497320">
                <a:moveTo>
                  <a:pt x="878413" y="1973960"/>
                </a:moveTo>
                <a:lnTo>
                  <a:pt x="937259" y="1973960"/>
                </a:lnTo>
                <a:lnTo>
                  <a:pt x="932687" y="1970912"/>
                </a:lnTo>
                <a:lnTo>
                  <a:pt x="875267" y="1970912"/>
                </a:lnTo>
                <a:lnTo>
                  <a:pt x="878413" y="1973960"/>
                </a:lnTo>
                <a:close/>
              </a:path>
              <a:path w="1504314" h="6497320">
                <a:moveTo>
                  <a:pt x="1248926" y="2210740"/>
                </a:moveTo>
                <a:lnTo>
                  <a:pt x="1235963" y="2170556"/>
                </a:lnTo>
                <a:lnTo>
                  <a:pt x="1234439" y="2165984"/>
                </a:lnTo>
                <a:lnTo>
                  <a:pt x="1231391" y="2161412"/>
                </a:lnTo>
                <a:lnTo>
                  <a:pt x="1226819" y="2159888"/>
                </a:lnTo>
                <a:lnTo>
                  <a:pt x="1141475" y="2114168"/>
                </a:lnTo>
                <a:lnTo>
                  <a:pt x="1078991" y="2066924"/>
                </a:lnTo>
                <a:lnTo>
                  <a:pt x="1027175" y="2019680"/>
                </a:lnTo>
                <a:lnTo>
                  <a:pt x="1025651" y="2019680"/>
                </a:lnTo>
                <a:lnTo>
                  <a:pt x="1024127" y="2018156"/>
                </a:lnTo>
                <a:lnTo>
                  <a:pt x="1022603" y="2018156"/>
                </a:lnTo>
                <a:lnTo>
                  <a:pt x="935803" y="1972549"/>
                </a:lnTo>
                <a:lnTo>
                  <a:pt x="937259" y="1973960"/>
                </a:lnTo>
                <a:lnTo>
                  <a:pt x="878413" y="1973960"/>
                </a:lnTo>
                <a:lnTo>
                  <a:pt x="908303" y="2002916"/>
                </a:lnTo>
                <a:lnTo>
                  <a:pt x="911351" y="2005964"/>
                </a:lnTo>
                <a:lnTo>
                  <a:pt x="912875" y="2005964"/>
                </a:lnTo>
                <a:lnTo>
                  <a:pt x="996990" y="2050160"/>
                </a:lnTo>
                <a:lnTo>
                  <a:pt x="998219" y="2050160"/>
                </a:lnTo>
                <a:lnTo>
                  <a:pt x="1002791" y="2053208"/>
                </a:lnTo>
                <a:lnTo>
                  <a:pt x="1001562" y="2053208"/>
                </a:lnTo>
                <a:lnTo>
                  <a:pt x="1050035" y="2097404"/>
                </a:lnTo>
                <a:lnTo>
                  <a:pt x="1118615" y="2146172"/>
                </a:lnTo>
                <a:lnTo>
                  <a:pt x="1187672" y="2184272"/>
                </a:lnTo>
                <a:lnTo>
                  <a:pt x="1197863" y="2184272"/>
                </a:lnTo>
                <a:lnTo>
                  <a:pt x="1207007" y="2194940"/>
                </a:lnTo>
                <a:lnTo>
                  <a:pt x="1201305" y="2194940"/>
                </a:lnTo>
                <a:lnTo>
                  <a:pt x="1205238" y="2207132"/>
                </a:lnTo>
                <a:lnTo>
                  <a:pt x="1242059" y="2207132"/>
                </a:lnTo>
                <a:lnTo>
                  <a:pt x="1248926" y="2210740"/>
                </a:lnTo>
                <a:close/>
              </a:path>
              <a:path w="1504314" h="6497320">
                <a:moveTo>
                  <a:pt x="1002791" y="2053208"/>
                </a:moveTo>
                <a:lnTo>
                  <a:pt x="998219" y="2050160"/>
                </a:lnTo>
                <a:lnTo>
                  <a:pt x="999891" y="2051684"/>
                </a:lnTo>
                <a:lnTo>
                  <a:pt x="1002791" y="2053208"/>
                </a:lnTo>
                <a:close/>
              </a:path>
              <a:path w="1504314" h="6497320">
                <a:moveTo>
                  <a:pt x="999891" y="2051684"/>
                </a:moveTo>
                <a:lnTo>
                  <a:pt x="998219" y="2050160"/>
                </a:lnTo>
                <a:lnTo>
                  <a:pt x="996990" y="2050160"/>
                </a:lnTo>
                <a:lnTo>
                  <a:pt x="999891" y="2051684"/>
                </a:lnTo>
                <a:close/>
              </a:path>
              <a:path w="1504314" h="6497320">
                <a:moveTo>
                  <a:pt x="1001562" y="2053208"/>
                </a:moveTo>
                <a:lnTo>
                  <a:pt x="1002791" y="2053208"/>
                </a:lnTo>
                <a:lnTo>
                  <a:pt x="999891" y="2051684"/>
                </a:lnTo>
                <a:lnTo>
                  <a:pt x="1001562" y="2053208"/>
                </a:lnTo>
                <a:close/>
              </a:path>
              <a:path w="1504314" h="6497320">
                <a:moveTo>
                  <a:pt x="1207007" y="2194940"/>
                </a:moveTo>
                <a:lnTo>
                  <a:pt x="1197863" y="2184272"/>
                </a:lnTo>
                <a:lnTo>
                  <a:pt x="1200070" y="2191113"/>
                </a:lnTo>
                <a:lnTo>
                  <a:pt x="1207007" y="2194940"/>
                </a:lnTo>
                <a:close/>
              </a:path>
              <a:path w="1504314" h="6497320">
                <a:moveTo>
                  <a:pt x="1200070" y="2191113"/>
                </a:moveTo>
                <a:lnTo>
                  <a:pt x="1197863" y="2184272"/>
                </a:lnTo>
                <a:lnTo>
                  <a:pt x="1187672" y="2184272"/>
                </a:lnTo>
                <a:lnTo>
                  <a:pt x="1200070" y="2191113"/>
                </a:lnTo>
                <a:close/>
              </a:path>
              <a:path w="1504314" h="6497320">
                <a:moveTo>
                  <a:pt x="1201305" y="2194940"/>
                </a:moveTo>
                <a:lnTo>
                  <a:pt x="1207007" y="2194940"/>
                </a:lnTo>
                <a:lnTo>
                  <a:pt x="1200070" y="2191113"/>
                </a:lnTo>
                <a:lnTo>
                  <a:pt x="1201305" y="2194940"/>
                </a:lnTo>
                <a:close/>
              </a:path>
              <a:path w="1504314" h="6497320">
                <a:moveTo>
                  <a:pt x="1251203" y="2217800"/>
                </a:moveTo>
                <a:lnTo>
                  <a:pt x="1248926" y="2210740"/>
                </a:lnTo>
                <a:lnTo>
                  <a:pt x="1242059" y="2207132"/>
                </a:lnTo>
                <a:lnTo>
                  <a:pt x="1251203" y="2217800"/>
                </a:lnTo>
                <a:close/>
              </a:path>
              <a:path w="1504314" h="6497320">
                <a:moveTo>
                  <a:pt x="1208679" y="2217800"/>
                </a:moveTo>
                <a:lnTo>
                  <a:pt x="1251203" y="2217800"/>
                </a:lnTo>
                <a:lnTo>
                  <a:pt x="1242059" y="2207132"/>
                </a:lnTo>
                <a:lnTo>
                  <a:pt x="1205238" y="2207132"/>
                </a:lnTo>
                <a:lnTo>
                  <a:pt x="1208679" y="2217800"/>
                </a:lnTo>
                <a:close/>
              </a:path>
              <a:path w="1504314" h="6497320">
                <a:moveTo>
                  <a:pt x="1484375" y="2351912"/>
                </a:moveTo>
                <a:lnTo>
                  <a:pt x="1435607" y="2304668"/>
                </a:lnTo>
                <a:lnTo>
                  <a:pt x="1432559" y="2301620"/>
                </a:lnTo>
                <a:lnTo>
                  <a:pt x="1429511" y="2300096"/>
                </a:lnTo>
                <a:lnTo>
                  <a:pt x="1331975" y="2254376"/>
                </a:lnTo>
                <a:lnTo>
                  <a:pt x="1248926" y="2210740"/>
                </a:lnTo>
                <a:lnTo>
                  <a:pt x="1251203" y="2217800"/>
                </a:lnTo>
                <a:lnTo>
                  <a:pt x="1208679" y="2217800"/>
                </a:lnTo>
                <a:lnTo>
                  <a:pt x="1213103" y="2231516"/>
                </a:lnTo>
                <a:lnTo>
                  <a:pt x="1214627" y="2236088"/>
                </a:lnTo>
                <a:lnTo>
                  <a:pt x="1217675" y="2240660"/>
                </a:lnTo>
                <a:lnTo>
                  <a:pt x="1222247" y="2242184"/>
                </a:lnTo>
                <a:lnTo>
                  <a:pt x="1312163" y="2289428"/>
                </a:lnTo>
                <a:lnTo>
                  <a:pt x="1403318" y="2333624"/>
                </a:lnTo>
                <a:lnTo>
                  <a:pt x="1406651" y="2333624"/>
                </a:lnTo>
                <a:lnTo>
                  <a:pt x="1412747" y="2338196"/>
                </a:lnTo>
                <a:lnTo>
                  <a:pt x="1411371" y="2338196"/>
                </a:lnTo>
                <a:lnTo>
                  <a:pt x="1423956" y="2350388"/>
                </a:lnTo>
                <a:lnTo>
                  <a:pt x="1481327" y="2350388"/>
                </a:lnTo>
                <a:lnTo>
                  <a:pt x="1484375" y="2351912"/>
                </a:lnTo>
                <a:close/>
              </a:path>
              <a:path w="1504314" h="6497320">
                <a:moveTo>
                  <a:pt x="1412747" y="2338196"/>
                </a:moveTo>
                <a:lnTo>
                  <a:pt x="1406651" y="2333624"/>
                </a:lnTo>
                <a:lnTo>
                  <a:pt x="1409992" y="2336860"/>
                </a:lnTo>
                <a:lnTo>
                  <a:pt x="1412747" y="2338196"/>
                </a:lnTo>
                <a:close/>
              </a:path>
              <a:path w="1504314" h="6497320">
                <a:moveTo>
                  <a:pt x="1409992" y="2336860"/>
                </a:moveTo>
                <a:lnTo>
                  <a:pt x="1406651" y="2333624"/>
                </a:lnTo>
                <a:lnTo>
                  <a:pt x="1403318" y="2333624"/>
                </a:lnTo>
                <a:lnTo>
                  <a:pt x="1409992" y="2336860"/>
                </a:lnTo>
                <a:close/>
              </a:path>
              <a:path w="1504314" h="6497320">
                <a:moveTo>
                  <a:pt x="1411371" y="2338196"/>
                </a:moveTo>
                <a:lnTo>
                  <a:pt x="1412747" y="2338196"/>
                </a:lnTo>
                <a:lnTo>
                  <a:pt x="1409992" y="2336860"/>
                </a:lnTo>
                <a:lnTo>
                  <a:pt x="1411371" y="2338196"/>
                </a:lnTo>
                <a:close/>
              </a:path>
              <a:path w="1504314" h="6497320">
                <a:moveTo>
                  <a:pt x="1504187" y="2415353"/>
                </a:moveTo>
                <a:lnTo>
                  <a:pt x="1504187" y="2366868"/>
                </a:lnTo>
                <a:lnTo>
                  <a:pt x="1481327" y="2350388"/>
                </a:lnTo>
                <a:lnTo>
                  <a:pt x="1423956" y="2350388"/>
                </a:lnTo>
                <a:lnTo>
                  <a:pt x="1455419" y="2380868"/>
                </a:lnTo>
                <a:lnTo>
                  <a:pt x="1456943" y="2382392"/>
                </a:lnTo>
                <a:lnTo>
                  <a:pt x="1458467" y="2382392"/>
                </a:lnTo>
                <a:lnTo>
                  <a:pt x="1504187" y="2415353"/>
                </a:lnTo>
                <a:close/>
              </a:path>
              <a:path w="1504314" h="6497320">
                <a:moveTo>
                  <a:pt x="1210055" y="3757040"/>
                </a:moveTo>
                <a:lnTo>
                  <a:pt x="1504187" y="3721561"/>
                </a:lnTo>
                <a:lnTo>
                  <a:pt x="1504187" y="3679862"/>
                </a:lnTo>
                <a:lnTo>
                  <a:pt x="1205483" y="3715892"/>
                </a:lnTo>
                <a:lnTo>
                  <a:pt x="1202435" y="3715892"/>
                </a:lnTo>
                <a:lnTo>
                  <a:pt x="1200911" y="3717416"/>
                </a:lnTo>
                <a:lnTo>
                  <a:pt x="1079237" y="3755516"/>
                </a:lnTo>
                <a:lnTo>
                  <a:pt x="1214627" y="3755516"/>
                </a:lnTo>
                <a:lnTo>
                  <a:pt x="1210055" y="3757040"/>
                </a:lnTo>
                <a:close/>
              </a:path>
              <a:path w="1504314" h="6497320">
                <a:moveTo>
                  <a:pt x="823085" y="3890784"/>
                </a:moveTo>
                <a:lnTo>
                  <a:pt x="929639" y="3850004"/>
                </a:lnTo>
                <a:lnTo>
                  <a:pt x="1063751" y="3802760"/>
                </a:lnTo>
                <a:lnTo>
                  <a:pt x="1214627" y="3755516"/>
                </a:lnTo>
                <a:lnTo>
                  <a:pt x="1079237" y="3755516"/>
                </a:lnTo>
                <a:lnTo>
                  <a:pt x="915923" y="3811904"/>
                </a:lnTo>
                <a:lnTo>
                  <a:pt x="792479" y="3859148"/>
                </a:lnTo>
                <a:lnTo>
                  <a:pt x="779221" y="3874388"/>
                </a:lnTo>
                <a:lnTo>
                  <a:pt x="819911" y="3874388"/>
                </a:lnTo>
                <a:lnTo>
                  <a:pt x="823085" y="3890784"/>
                </a:lnTo>
                <a:close/>
              </a:path>
              <a:path w="1504314" h="6497320">
                <a:moveTo>
                  <a:pt x="806195" y="3897248"/>
                </a:moveTo>
                <a:lnTo>
                  <a:pt x="823085" y="3890784"/>
                </a:lnTo>
                <a:lnTo>
                  <a:pt x="819911" y="3874388"/>
                </a:lnTo>
                <a:lnTo>
                  <a:pt x="806195" y="3897248"/>
                </a:lnTo>
                <a:close/>
              </a:path>
              <a:path w="1504314" h="6497320">
                <a:moveTo>
                  <a:pt x="781713" y="3897248"/>
                </a:moveTo>
                <a:lnTo>
                  <a:pt x="806195" y="3897248"/>
                </a:lnTo>
                <a:lnTo>
                  <a:pt x="819911" y="3874388"/>
                </a:lnTo>
                <a:lnTo>
                  <a:pt x="779221" y="3874388"/>
                </a:lnTo>
                <a:lnTo>
                  <a:pt x="778978" y="3875007"/>
                </a:lnTo>
                <a:lnTo>
                  <a:pt x="778763" y="3882008"/>
                </a:lnTo>
                <a:lnTo>
                  <a:pt x="781713" y="3897248"/>
                </a:lnTo>
                <a:close/>
              </a:path>
              <a:path w="1504314" h="6497320">
                <a:moveTo>
                  <a:pt x="159031" y="4181215"/>
                </a:moveTo>
                <a:lnTo>
                  <a:pt x="390143" y="4134992"/>
                </a:lnTo>
                <a:lnTo>
                  <a:pt x="733043" y="4087748"/>
                </a:lnTo>
                <a:lnTo>
                  <a:pt x="736091" y="4087748"/>
                </a:lnTo>
                <a:lnTo>
                  <a:pt x="742187" y="4084700"/>
                </a:lnTo>
                <a:lnTo>
                  <a:pt x="819911" y="4037456"/>
                </a:lnTo>
                <a:lnTo>
                  <a:pt x="824483" y="4034408"/>
                </a:lnTo>
                <a:lnTo>
                  <a:pt x="829055" y="4028312"/>
                </a:lnTo>
                <a:lnTo>
                  <a:pt x="829055" y="4020692"/>
                </a:lnTo>
                <a:lnTo>
                  <a:pt x="832103" y="3971924"/>
                </a:lnTo>
                <a:lnTo>
                  <a:pt x="829055" y="3921632"/>
                </a:lnTo>
                <a:lnTo>
                  <a:pt x="823085" y="3890784"/>
                </a:lnTo>
                <a:lnTo>
                  <a:pt x="806195" y="3897248"/>
                </a:lnTo>
                <a:lnTo>
                  <a:pt x="781713" y="3897248"/>
                </a:lnTo>
                <a:lnTo>
                  <a:pt x="787907" y="3929252"/>
                </a:lnTo>
                <a:lnTo>
                  <a:pt x="790955" y="3973448"/>
                </a:lnTo>
                <a:lnTo>
                  <a:pt x="789025" y="4002404"/>
                </a:lnTo>
                <a:lnTo>
                  <a:pt x="798575" y="4002404"/>
                </a:lnTo>
                <a:lnTo>
                  <a:pt x="787907" y="4019168"/>
                </a:lnTo>
                <a:lnTo>
                  <a:pt x="770996" y="4019168"/>
                </a:lnTo>
                <a:lnTo>
                  <a:pt x="725866" y="4046600"/>
                </a:lnTo>
                <a:lnTo>
                  <a:pt x="728471" y="4046600"/>
                </a:lnTo>
                <a:lnTo>
                  <a:pt x="720851" y="4049648"/>
                </a:lnTo>
                <a:lnTo>
                  <a:pt x="706349" y="4049648"/>
                </a:lnTo>
                <a:lnTo>
                  <a:pt x="385571" y="4093844"/>
                </a:lnTo>
                <a:lnTo>
                  <a:pt x="146303" y="4141088"/>
                </a:lnTo>
                <a:lnTo>
                  <a:pt x="144779" y="4141088"/>
                </a:lnTo>
                <a:lnTo>
                  <a:pt x="143255" y="4142612"/>
                </a:lnTo>
                <a:lnTo>
                  <a:pt x="140207" y="4142612"/>
                </a:lnTo>
                <a:lnTo>
                  <a:pt x="65237" y="4180712"/>
                </a:lnTo>
                <a:lnTo>
                  <a:pt x="160019" y="4180712"/>
                </a:lnTo>
                <a:lnTo>
                  <a:pt x="159031" y="4181215"/>
                </a:lnTo>
                <a:close/>
              </a:path>
              <a:path w="1504314" h="6497320">
                <a:moveTo>
                  <a:pt x="787907" y="4019168"/>
                </a:moveTo>
                <a:lnTo>
                  <a:pt x="798575" y="4002404"/>
                </a:lnTo>
                <a:lnTo>
                  <a:pt x="788622" y="4008454"/>
                </a:lnTo>
                <a:lnTo>
                  <a:pt x="787907" y="4019168"/>
                </a:lnTo>
                <a:close/>
              </a:path>
              <a:path w="1504314" h="6497320">
                <a:moveTo>
                  <a:pt x="788622" y="4008454"/>
                </a:moveTo>
                <a:lnTo>
                  <a:pt x="798575" y="4002404"/>
                </a:lnTo>
                <a:lnTo>
                  <a:pt x="789025" y="4002404"/>
                </a:lnTo>
                <a:lnTo>
                  <a:pt x="788622" y="4008454"/>
                </a:lnTo>
                <a:close/>
              </a:path>
              <a:path w="1504314" h="6497320">
                <a:moveTo>
                  <a:pt x="770996" y="4019168"/>
                </a:moveTo>
                <a:lnTo>
                  <a:pt x="787907" y="4019168"/>
                </a:lnTo>
                <a:lnTo>
                  <a:pt x="788622" y="4008454"/>
                </a:lnTo>
                <a:lnTo>
                  <a:pt x="770996" y="4019168"/>
                </a:lnTo>
                <a:close/>
              </a:path>
              <a:path w="1504314" h="6497320">
                <a:moveTo>
                  <a:pt x="720851" y="4049648"/>
                </a:moveTo>
                <a:lnTo>
                  <a:pt x="728471" y="4046600"/>
                </a:lnTo>
                <a:lnTo>
                  <a:pt x="725102" y="4047064"/>
                </a:lnTo>
                <a:lnTo>
                  <a:pt x="720851" y="4049648"/>
                </a:lnTo>
                <a:close/>
              </a:path>
              <a:path w="1504314" h="6497320">
                <a:moveTo>
                  <a:pt x="725102" y="4047064"/>
                </a:moveTo>
                <a:lnTo>
                  <a:pt x="728471" y="4046600"/>
                </a:lnTo>
                <a:lnTo>
                  <a:pt x="725866" y="4046600"/>
                </a:lnTo>
                <a:lnTo>
                  <a:pt x="725102" y="4047064"/>
                </a:lnTo>
                <a:close/>
              </a:path>
              <a:path w="1504314" h="6497320">
                <a:moveTo>
                  <a:pt x="706349" y="4049648"/>
                </a:moveTo>
                <a:lnTo>
                  <a:pt x="720851" y="4049648"/>
                </a:lnTo>
                <a:lnTo>
                  <a:pt x="725102" y="4047064"/>
                </a:lnTo>
                <a:lnTo>
                  <a:pt x="706349" y="4049648"/>
                </a:lnTo>
                <a:close/>
              </a:path>
              <a:path w="1504314" h="6497320">
                <a:moveTo>
                  <a:pt x="153923" y="4182236"/>
                </a:moveTo>
                <a:lnTo>
                  <a:pt x="159031" y="4181215"/>
                </a:lnTo>
                <a:lnTo>
                  <a:pt x="160019" y="4180712"/>
                </a:lnTo>
                <a:lnTo>
                  <a:pt x="153923" y="4182236"/>
                </a:lnTo>
                <a:close/>
              </a:path>
              <a:path w="1504314" h="6497320">
                <a:moveTo>
                  <a:pt x="62238" y="4182236"/>
                </a:moveTo>
                <a:lnTo>
                  <a:pt x="153923" y="4182236"/>
                </a:lnTo>
                <a:lnTo>
                  <a:pt x="160019" y="4180712"/>
                </a:lnTo>
                <a:lnTo>
                  <a:pt x="65237" y="4180712"/>
                </a:lnTo>
                <a:lnTo>
                  <a:pt x="62238" y="4182236"/>
                </a:lnTo>
                <a:close/>
              </a:path>
              <a:path w="1504314" h="6497320">
                <a:moveTo>
                  <a:pt x="76569" y="4223121"/>
                </a:moveTo>
                <a:lnTo>
                  <a:pt x="159031" y="4181215"/>
                </a:lnTo>
                <a:lnTo>
                  <a:pt x="153923" y="4182236"/>
                </a:lnTo>
                <a:lnTo>
                  <a:pt x="62238" y="4182236"/>
                </a:lnTo>
                <a:lnTo>
                  <a:pt x="36133" y="4211192"/>
                </a:lnTo>
                <a:lnTo>
                  <a:pt x="77723" y="4211192"/>
                </a:lnTo>
                <a:lnTo>
                  <a:pt x="76569" y="4223121"/>
                </a:lnTo>
                <a:close/>
              </a:path>
              <a:path w="1504314" h="6497320">
                <a:moveTo>
                  <a:pt x="67055" y="4227956"/>
                </a:moveTo>
                <a:lnTo>
                  <a:pt x="76569" y="4223121"/>
                </a:lnTo>
                <a:lnTo>
                  <a:pt x="77723" y="4211192"/>
                </a:lnTo>
                <a:lnTo>
                  <a:pt x="67055" y="4227956"/>
                </a:lnTo>
                <a:close/>
              </a:path>
              <a:path w="1504314" h="6497320">
                <a:moveTo>
                  <a:pt x="34511" y="4227956"/>
                </a:moveTo>
                <a:lnTo>
                  <a:pt x="67055" y="4227956"/>
                </a:lnTo>
                <a:lnTo>
                  <a:pt x="77723" y="4211192"/>
                </a:lnTo>
                <a:lnTo>
                  <a:pt x="36133" y="4211192"/>
                </a:lnTo>
                <a:lnTo>
                  <a:pt x="34511" y="4227956"/>
                </a:lnTo>
                <a:close/>
              </a:path>
              <a:path w="1504314" h="6497320">
                <a:moveTo>
                  <a:pt x="73882" y="4250885"/>
                </a:moveTo>
                <a:lnTo>
                  <a:pt x="76569" y="4223121"/>
                </a:lnTo>
                <a:lnTo>
                  <a:pt x="67055" y="4227956"/>
                </a:lnTo>
                <a:lnTo>
                  <a:pt x="34511" y="4227956"/>
                </a:lnTo>
                <a:lnTo>
                  <a:pt x="32888" y="4244720"/>
                </a:lnTo>
                <a:lnTo>
                  <a:pt x="70103" y="4244720"/>
                </a:lnTo>
                <a:lnTo>
                  <a:pt x="73882" y="4250885"/>
                </a:lnTo>
                <a:close/>
              </a:path>
              <a:path w="1504314" h="6497320">
                <a:moveTo>
                  <a:pt x="73151" y="4258436"/>
                </a:moveTo>
                <a:lnTo>
                  <a:pt x="73882" y="4250885"/>
                </a:lnTo>
                <a:lnTo>
                  <a:pt x="70103" y="4244720"/>
                </a:lnTo>
                <a:lnTo>
                  <a:pt x="73151" y="4258436"/>
                </a:lnTo>
                <a:close/>
              </a:path>
              <a:path w="1504314" h="6497320">
                <a:moveTo>
                  <a:pt x="32003" y="4258436"/>
                </a:moveTo>
                <a:lnTo>
                  <a:pt x="73151" y="4258436"/>
                </a:lnTo>
                <a:lnTo>
                  <a:pt x="70103" y="4244720"/>
                </a:lnTo>
                <a:lnTo>
                  <a:pt x="32888" y="4244720"/>
                </a:lnTo>
                <a:lnTo>
                  <a:pt x="32003" y="4253864"/>
                </a:lnTo>
                <a:lnTo>
                  <a:pt x="32003" y="4258436"/>
                </a:lnTo>
                <a:close/>
              </a:path>
              <a:path w="1504314" h="6497320">
                <a:moveTo>
                  <a:pt x="74459" y="4397614"/>
                </a:moveTo>
                <a:lnTo>
                  <a:pt x="83819" y="4357496"/>
                </a:lnTo>
                <a:lnTo>
                  <a:pt x="100583" y="4310252"/>
                </a:lnTo>
                <a:lnTo>
                  <a:pt x="103631" y="4304156"/>
                </a:lnTo>
                <a:lnTo>
                  <a:pt x="102107" y="4298060"/>
                </a:lnTo>
                <a:lnTo>
                  <a:pt x="99059" y="4291964"/>
                </a:lnTo>
                <a:lnTo>
                  <a:pt x="73882" y="4250885"/>
                </a:lnTo>
                <a:lnTo>
                  <a:pt x="73151" y="4258436"/>
                </a:lnTo>
                <a:lnTo>
                  <a:pt x="32003" y="4258436"/>
                </a:lnTo>
                <a:lnTo>
                  <a:pt x="32003" y="4263008"/>
                </a:lnTo>
                <a:lnTo>
                  <a:pt x="35051" y="4267580"/>
                </a:lnTo>
                <a:lnTo>
                  <a:pt x="52799" y="4296536"/>
                </a:lnTo>
                <a:lnTo>
                  <a:pt x="62483" y="4296536"/>
                </a:lnTo>
                <a:lnTo>
                  <a:pt x="64007" y="4314824"/>
                </a:lnTo>
                <a:lnTo>
                  <a:pt x="55994" y="4314824"/>
                </a:lnTo>
                <a:lnTo>
                  <a:pt x="45719" y="4343780"/>
                </a:lnTo>
                <a:lnTo>
                  <a:pt x="32003" y="4392548"/>
                </a:lnTo>
                <a:lnTo>
                  <a:pt x="73151" y="4392548"/>
                </a:lnTo>
                <a:lnTo>
                  <a:pt x="74459" y="4397614"/>
                </a:lnTo>
                <a:close/>
              </a:path>
              <a:path w="1504314" h="6497320">
                <a:moveTo>
                  <a:pt x="64007" y="4314824"/>
                </a:moveTo>
                <a:lnTo>
                  <a:pt x="62483" y="4296536"/>
                </a:lnTo>
                <a:lnTo>
                  <a:pt x="58932" y="4306544"/>
                </a:lnTo>
                <a:lnTo>
                  <a:pt x="64007" y="4314824"/>
                </a:lnTo>
                <a:close/>
              </a:path>
              <a:path w="1504314" h="6497320">
                <a:moveTo>
                  <a:pt x="58932" y="4306544"/>
                </a:moveTo>
                <a:lnTo>
                  <a:pt x="62483" y="4296536"/>
                </a:lnTo>
                <a:lnTo>
                  <a:pt x="52799" y="4296536"/>
                </a:lnTo>
                <a:lnTo>
                  <a:pt x="58932" y="4306544"/>
                </a:lnTo>
                <a:close/>
              </a:path>
              <a:path w="1504314" h="6497320">
                <a:moveTo>
                  <a:pt x="55994" y="4314824"/>
                </a:moveTo>
                <a:lnTo>
                  <a:pt x="64007" y="4314824"/>
                </a:lnTo>
                <a:lnTo>
                  <a:pt x="58932" y="4306544"/>
                </a:lnTo>
                <a:lnTo>
                  <a:pt x="55994" y="4314824"/>
                </a:lnTo>
                <a:close/>
              </a:path>
              <a:path w="1504314" h="6497320">
                <a:moveTo>
                  <a:pt x="73151" y="4403216"/>
                </a:moveTo>
                <a:lnTo>
                  <a:pt x="74459" y="4397614"/>
                </a:lnTo>
                <a:lnTo>
                  <a:pt x="73151" y="4392548"/>
                </a:lnTo>
                <a:lnTo>
                  <a:pt x="73151" y="4403216"/>
                </a:lnTo>
                <a:close/>
              </a:path>
              <a:path w="1504314" h="6497320">
                <a:moveTo>
                  <a:pt x="32003" y="4403216"/>
                </a:moveTo>
                <a:lnTo>
                  <a:pt x="73151" y="4403216"/>
                </a:lnTo>
                <a:lnTo>
                  <a:pt x="73151" y="4392548"/>
                </a:lnTo>
                <a:lnTo>
                  <a:pt x="32003" y="4392548"/>
                </a:lnTo>
                <a:lnTo>
                  <a:pt x="32003" y="4403216"/>
                </a:lnTo>
                <a:close/>
              </a:path>
              <a:path w="1504314" h="6497320">
                <a:moveTo>
                  <a:pt x="77723" y="4544362"/>
                </a:moveTo>
                <a:lnTo>
                  <a:pt x="96011" y="4500752"/>
                </a:lnTo>
                <a:lnTo>
                  <a:pt x="97535" y="4496180"/>
                </a:lnTo>
                <a:lnTo>
                  <a:pt x="97535" y="4487036"/>
                </a:lnTo>
                <a:lnTo>
                  <a:pt x="74459" y="4397614"/>
                </a:lnTo>
                <a:lnTo>
                  <a:pt x="73151" y="4403216"/>
                </a:lnTo>
                <a:lnTo>
                  <a:pt x="32003" y="4403216"/>
                </a:lnTo>
                <a:lnTo>
                  <a:pt x="52848" y="4483988"/>
                </a:lnTo>
                <a:lnTo>
                  <a:pt x="57911" y="4483988"/>
                </a:lnTo>
                <a:lnTo>
                  <a:pt x="56387" y="4497704"/>
                </a:lnTo>
                <a:lnTo>
                  <a:pt x="52160" y="4497704"/>
                </a:lnTo>
                <a:lnTo>
                  <a:pt x="38099" y="4531232"/>
                </a:lnTo>
                <a:lnTo>
                  <a:pt x="36575" y="4534280"/>
                </a:lnTo>
                <a:lnTo>
                  <a:pt x="36575" y="4538852"/>
                </a:lnTo>
                <a:lnTo>
                  <a:pt x="77723" y="4538852"/>
                </a:lnTo>
                <a:lnTo>
                  <a:pt x="77723" y="4544362"/>
                </a:lnTo>
                <a:close/>
              </a:path>
              <a:path w="1504314" h="6497320">
                <a:moveTo>
                  <a:pt x="56387" y="4497704"/>
                </a:moveTo>
                <a:lnTo>
                  <a:pt x="57911" y="4483988"/>
                </a:lnTo>
                <a:lnTo>
                  <a:pt x="54777" y="4491463"/>
                </a:lnTo>
                <a:lnTo>
                  <a:pt x="56387" y="4497704"/>
                </a:lnTo>
                <a:close/>
              </a:path>
              <a:path w="1504314" h="6497320">
                <a:moveTo>
                  <a:pt x="54777" y="4491463"/>
                </a:moveTo>
                <a:lnTo>
                  <a:pt x="57911" y="4483988"/>
                </a:lnTo>
                <a:lnTo>
                  <a:pt x="52848" y="4483988"/>
                </a:lnTo>
                <a:lnTo>
                  <a:pt x="54777" y="4491463"/>
                </a:lnTo>
                <a:close/>
              </a:path>
              <a:path w="1504314" h="6497320">
                <a:moveTo>
                  <a:pt x="52160" y="4497704"/>
                </a:moveTo>
                <a:lnTo>
                  <a:pt x="56387" y="4497704"/>
                </a:lnTo>
                <a:lnTo>
                  <a:pt x="54777" y="4491463"/>
                </a:lnTo>
                <a:lnTo>
                  <a:pt x="52160" y="4497704"/>
                </a:lnTo>
                <a:close/>
              </a:path>
              <a:path w="1504314" h="6497320">
                <a:moveTo>
                  <a:pt x="76199" y="4547996"/>
                </a:moveTo>
                <a:lnTo>
                  <a:pt x="77723" y="4544362"/>
                </a:lnTo>
                <a:lnTo>
                  <a:pt x="77723" y="4538852"/>
                </a:lnTo>
                <a:lnTo>
                  <a:pt x="76199" y="4547996"/>
                </a:lnTo>
                <a:close/>
              </a:path>
              <a:path w="1504314" h="6497320">
                <a:moveTo>
                  <a:pt x="36575" y="4547996"/>
                </a:moveTo>
                <a:lnTo>
                  <a:pt x="76199" y="4547996"/>
                </a:lnTo>
                <a:lnTo>
                  <a:pt x="77723" y="4538852"/>
                </a:lnTo>
                <a:lnTo>
                  <a:pt x="36575" y="4538852"/>
                </a:lnTo>
                <a:lnTo>
                  <a:pt x="36575" y="4547996"/>
                </a:lnTo>
                <a:close/>
              </a:path>
              <a:path w="1504314" h="6497320">
                <a:moveTo>
                  <a:pt x="60959" y="4686680"/>
                </a:moveTo>
                <a:lnTo>
                  <a:pt x="73151" y="4639436"/>
                </a:lnTo>
                <a:lnTo>
                  <a:pt x="73151" y="4636388"/>
                </a:lnTo>
                <a:lnTo>
                  <a:pt x="77723" y="4586096"/>
                </a:lnTo>
                <a:lnTo>
                  <a:pt x="77723" y="4544362"/>
                </a:lnTo>
                <a:lnTo>
                  <a:pt x="76199" y="4547996"/>
                </a:lnTo>
                <a:lnTo>
                  <a:pt x="36575" y="4547996"/>
                </a:lnTo>
                <a:lnTo>
                  <a:pt x="36575" y="4586096"/>
                </a:lnTo>
                <a:lnTo>
                  <a:pt x="32003" y="4631816"/>
                </a:lnTo>
                <a:lnTo>
                  <a:pt x="31217" y="4631816"/>
                </a:lnTo>
                <a:lnTo>
                  <a:pt x="19811" y="4676012"/>
                </a:lnTo>
                <a:lnTo>
                  <a:pt x="19811" y="4680584"/>
                </a:lnTo>
                <a:lnTo>
                  <a:pt x="60959" y="4680584"/>
                </a:lnTo>
                <a:lnTo>
                  <a:pt x="60959" y="4686680"/>
                </a:lnTo>
                <a:close/>
              </a:path>
              <a:path w="1504314" h="6497320">
                <a:moveTo>
                  <a:pt x="31217" y="4631816"/>
                </a:moveTo>
                <a:lnTo>
                  <a:pt x="32003" y="4631816"/>
                </a:lnTo>
                <a:lnTo>
                  <a:pt x="32003" y="4628768"/>
                </a:lnTo>
                <a:lnTo>
                  <a:pt x="31217" y="4631816"/>
                </a:lnTo>
                <a:close/>
              </a:path>
              <a:path w="1504314" h="6497320">
                <a:moveTo>
                  <a:pt x="56765" y="4821216"/>
                </a:moveTo>
                <a:lnTo>
                  <a:pt x="60959" y="4775072"/>
                </a:lnTo>
                <a:lnTo>
                  <a:pt x="60959" y="4680584"/>
                </a:lnTo>
                <a:lnTo>
                  <a:pt x="19811" y="4680584"/>
                </a:lnTo>
                <a:lnTo>
                  <a:pt x="19811" y="4775072"/>
                </a:lnTo>
                <a:lnTo>
                  <a:pt x="15392" y="4819268"/>
                </a:lnTo>
                <a:lnTo>
                  <a:pt x="56387" y="4819268"/>
                </a:lnTo>
                <a:lnTo>
                  <a:pt x="56765" y="4821216"/>
                </a:lnTo>
                <a:close/>
              </a:path>
              <a:path w="1504314" h="6497320">
                <a:moveTo>
                  <a:pt x="56387" y="4825364"/>
                </a:moveTo>
                <a:lnTo>
                  <a:pt x="56765" y="4821216"/>
                </a:lnTo>
                <a:lnTo>
                  <a:pt x="56387" y="4819268"/>
                </a:lnTo>
                <a:lnTo>
                  <a:pt x="56387" y="4825364"/>
                </a:lnTo>
                <a:close/>
              </a:path>
              <a:path w="1504314" h="6497320">
                <a:moveTo>
                  <a:pt x="15239" y="4825364"/>
                </a:moveTo>
                <a:lnTo>
                  <a:pt x="56387" y="4825364"/>
                </a:lnTo>
                <a:lnTo>
                  <a:pt x="56387" y="4819268"/>
                </a:lnTo>
                <a:lnTo>
                  <a:pt x="15392" y="4819268"/>
                </a:lnTo>
                <a:lnTo>
                  <a:pt x="15239" y="4820792"/>
                </a:lnTo>
                <a:lnTo>
                  <a:pt x="15239" y="4825364"/>
                </a:lnTo>
                <a:close/>
              </a:path>
              <a:path w="1504314" h="6497320">
                <a:moveTo>
                  <a:pt x="85343" y="5063108"/>
                </a:moveTo>
                <a:lnTo>
                  <a:pt x="92963" y="5015864"/>
                </a:lnTo>
                <a:lnTo>
                  <a:pt x="92963" y="4961000"/>
                </a:lnTo>
                <a:lnTo>
                  <a:pt x="91439" y="4957952"/>
                </a:lnTo>
                <a:lnTo>
                  <a:pt x="77723" y="4912232"/>
                </a:lnTo>
                <a:lnTo>
                  <a:pt x="65531" y="4866512"/>
                </a:lnTo>
                <a:lnTo>
                  <a:pt x="56765" y="4821216"/>
                </a:lnTo>
                <a:lnTo>
                  <a:pt x="56387" y="4825364"/>
                </a:lnTo>
                <a:lnTo>
                  <a:pt x="15239" y="4825364"/>
                </a:lnTo>
                <a:lnTo>
                  <a:pt x="15239" y="4826888"/>
                </a:lnTo>
                <a:lnTo>
                  <a:pt x="24383" y="4874132"/>
                </a:lnTo>
                <a:lnTo>
                  <a:pt x="36575" y="4922900"/>
                </a:lnTo>
                <a:lnTo>
                  <a:pt x="50720" y="4964048"/>
                </a:lnTo>
                <a:lnTo>
                  <a:pt x="51815" y="4964048"/>
                </a:lnTo>
                <a:lnTo>
                  <a:pt x="53339" y="4971668"/>
                </a:lnTo>
                <a:lnTo>
                  <a:pt x="51815" y="4971668"/>
                </a:lnTo>
                <a:lnTo>
                  <a:pt x="51815" y="5011292"/>
                </a:lnTo>
                <a:lnTo>
                  <a:pt x="51324" y="5011292"/>
                </a:lnTo>
                <a:lnTo>
                  <a:pt x="44195" y="5055488"/>
                </a:lnTo>
                <a:lnTo>
                  <a:pt x="44195" y="5058536"/>
                </a:lnTo>
                <a:lnTo>
                  <a:pt x="85343" y="5058536"/>
                </a:lnTo>
                <a:lnTo>
                  <a:pt x="85343" y="5063108"/>
                </a:lnTo>
                <a:close/>
              </a:path>
              <a:path w="1504314" h="6497320">
                <a:moveTo>
                  <a:pt x="53339" y="4971668"/>
                </a:moveTo>
                <a:lnTo>
                  <a:pt x="51815" y="4964048"/>
                </a:lnTo>
                <a:lnTo>
                  <a:pt x="51815" y="4967235"/>
                </a:lnTo>
                <a:lnTo>
                  <a:pt x="53339" y="4971668"/>
                </a:lnTo>
                <a:close/>
              </a:path>
              <a:path w="1504314" h="6497320">
                <a:moveTo>
                  <a:pt x="51815" y="4967235"/>
                </a:moveTo>
                <a:lnTo>
                  <a:pt x="51815" y="4964048"/>
                </a:lnTo>
                <a:lnTo>
                  <a:pt x="50720" y="4964048"/>
                </a:lnTo>
                <a:lnTo>
                  <a:pt x="51815" y="4967235"/>
                </a:lnTo>
                <a:close/>
              </a:path>
              <a:path w="1504314" h="6497320">
                <a:moveTo>
                  <a:pt x="51815" y="4971668"/>
                </a:moveTo>
                <a:lnTo>
                  <a:pt x="53339" y="4971668"/>
                </a:lnTo>
                <a:lnTo>
                  <a:pt x="51815" y="4967235"/>
                </a:lnTo>
                <a:lnTo>
                  <a:pt x="51815" y="4971668"/>
                </a:lnTo>
                <a:close/>
              </a:path>
              <a:path w="1504314" h="6497320">
                <a:moveTo>
                  <a:pt x="51324" y="5011292"/>
                </a:moveTo>
                <a:lnTo>
                  <a:pt x="51815" y="5011292"/>
                </a:lnTo>
                <a:lnTo>
                  <a:pt x="51815" y="5008244"/>
                </a:lnTo>
                <a:lnTo>
                  <a:pt x="51324" y="5011292"/>
                </a:lnTo>
                <a:close/>
              </a:path>
              <a:path w="1504314" h="6497320">
                <a:moveTo>
                  <a:pt x="11307" y="5538596"/>
                </a:moveTo>
                <a:lnTo>
                  <a:pt x="51815" y="5538596"/>
                </a:lnTo>
                <a:lnTo>
                  <a:pt x="68579" y="5488304"/>
                </a:lnTo>
                <a:lnTo>
                  <a:pt x="77723" y="5438012"/>
                </a:lnTo>
                <a:lnTo>
                  <a:pt x="80771" y="5392292"/>
                </a:lnTo>
                <a:lnTo>
                  <a:pt x="85343" y="5345048"/>
                </a:lnTo>
                <a:lnTo>
                  <a:pt x="89915" y="5294756"/>
                </a:lnTo>
                <a:lnTo>
                  <a:pt x="89915" y="5151500"/>
                </a:lnTo>
                <a:lnTo>
                  <a:pt x="85343" y="5105780"/>
                </a:lnTo>
                <a:lnTo>
                  <a:pt x="85343" y="5058536"/>
                </a:lnTo>
                <a:lnTo>
                  <a:pt x="44195" y="5058536"/>
                </a:lnTo>
                <a:lnTo>
                  <a:pt x="44195" y="5105780"/>
                </a:lnTo>
                <a:lnTo>
                  <a:pt x="48767" y="5156072"/>
                </a:lnTo>
                <a:lnTo>
                  <a:pt x="48767" y="5294756"/>
                </a:lnTo>
                <a:lnTo>
                  <a:pt x="44195" y="5340476"/>
                </a:lnTo>
                <a:lnTo>
                  <a:pt x="39623" y="5387720"/>
                </a:lnTo>
                <a:lnTo>
                  <a:pt x="36575" y="5436488"/>
                </a:lnTo>
                <a:lnTo>
                  <a:pt x="27431" y="5480684"/>
                </a:lnTo>
                <a:lnTo>
                  <a:pt x="13715" y="5524880"/>
                </a:lnTo>
                <a:lnTo>
                  <a:pt x="12191" y="5526404"/>
                </a:lnTo>
                <a:lnTo>
                  <a:pt x="12191" y="5529452"/>
                </a:lnTo>
                <a:lnTo>
                  <a:pt x="11307" y="5538596"/>
                </a:lnTo>
                <a:close/>
              </a:path>
              <a:path w="1504314" h="6497320">
                <a:moveTo>
                  <a:pt x="42055" y="5671653"/>
                </a:moveTo>
                <a:lnTo>
                  <a:pt x="48767" y="5630036"/>
                </a:lnTo>
                <a:lnTo>
                  <a:pt x="48767" y="5581268"/>
                </a:lnTo>
                <a:lnTo>
                  <a:pt x="53339" y="5534024"/>
                </a:lnTo>
                <a:lnTo>
                  <a:pt x="51815" y="5538596"/>
                </a:lnTo>
                <a:lnTo>
                  <a:pt x="11307" y="5538596"/>
                </a:lnTo>
                <a:lnTo>
                  <a:pt x="7619" y="5576696"/>
                </a:lnTo>
                <a:lnTo>
                  <a:pt x="7619" y="5625464"/>
                </a:lnTo>
                <a:lnTo>
                  <a:pt x="7128" y="5625464"/>
                </a:lnTo>
                <a:lnTo>
                  <a:pt x="245" y="5668136"/>
                </a:lnTo>
                <a:lnTo>
                  <a:pt x="41147" y="5668136"/>
                </a:lnTo>
                <a:lnTo>
                  <a:pt x="42055" y="5671653"/>
                </a:lnTo>
                <a:close/>
              </a:path>
              <a:path w="1504314" h="6497320">
                <a:moveTo>
                  <a:pt x="7128" y="5625464"/>
                </a:moveTo>
                <a:lnTo>
                  <a:pt x="7619" y="5625464"/>
                </a:lnTo>
                <a:lnTo>
                  <a:pt x="7619" y="5622416"/>
                </a:lnTo>
                <a:lnTo>
                  <a:pt x="7128" y="5625464"/>
                </a:lnTo>
                <a:close/>
              </a:path>
              <a:path w="1504314" h="6497320">
                <a:moveTo>
                  <a:pt x="41147" y="5677280"/>
                </a:moveTo>
                <a:lnTo>
                  <a:pt x="42055" y="5671653"/>
                </a:lnTo>
                <a:lnTo>
                  <a:pt x="41147" y="5668136"/>
                </a:lnTo>
                <a:lnTo>
                  <a:pt x="41147" y="5677280"/>
                </a:lnTo>
                <a:close/>
              </a:path>
              <a:path w="1504314" h="6497320">
                <a:moveTo>
                  <a:pt x="0" y="5677280"/>
                </a:moveTo>
                <a:lnTo>
                  <a:pt x="41147" y="5677280"/>
                </a:lnTo>
                <a:lnTo>
                  <a:pt x="41147" y="5668136"/>
                </a:lnTo>
                <a:lnTo>
                  <a:pt x="245" y="5668136"/>
                </a:lnTo>
                <a:lnTo>
                  <a:pt x="0" y="5669660"/>
                </a:lnTo>
                <a:lnTo>
                  <a:pt x="0" y="5677280"/>
                </a:lnTo>
                <a:close/>
              </a:path>
              <a:path w="1504314" h="6497320">
                <a:moveTo>
                  <a:pt x="65846" y="6291757"/>
                </a:moveTo>
                <a:lnTo>
                  <a:pt x="77723" y="6245732"/>
                </a:lnTo>
                <a:lnTo>
                  <a:pt x="77723" y="6142100"/>
                </a:lnTo>
                <a:lnTo>
                  <a:pt x="68579" y="6097904"/>
                </a:lnTo>
                <a:lnTo>
                  <a:pt x="65531" y="6050660"/>
                </a:lnTo>
                <a:lnTo>
                  <a:pt x="65531" y="6046088"/>
                </a:lnTo>
                <a:lnTo>
                  <a:pt x="53339" y="6000368"/>
                </a:lnTo>
                <a:lnTo>
                  <a:pt x="44195" y="5956172"/>
                </a:lnTo>
                <a:lnTo>
                  <a:pt x="41147" y="5910452"/>
                </a:lnTo>
                <a:lnTo>
                  <a:pt x="44195" y="5861684"/>
                </a:lnTo>
                <a:lnTo>
                  <a:pt x="41147" y="5815964"/>
                </a:lnTo>
                <a:lnTo>
                  <a:pt x="44195" y="5771768"/>
                </a:lnTo>
                <a:lnTo>
                  <a:pt x="53339" y="5724524"/>
                </a:lnTo>
                <a:lnTo>
                  <a:pt x="53339" y="5715380"/>
                </a:lnTo>
                <a:lnTo>
                  <a:pt x="42055" y="5671653"/>
                </a:lnTo>
                <a:lnTo>
                  <a:pt x="41147" y="5677280"/>
                </a:lnTo>
                <a:lnTo>
                  <a:pt x="0" y="5677280"/>
                </a:lnTo>
                <a:lnTo>
                  <a:pt x="0" y="5678804"/>
                </a:lnTo>
                <a:lnTo>
                  <a:pt x="9832" y="5716904"/>
                </a:lnTo>
                <a:lnTo>
                  <a:pt x="12191" y="5716904"/>
                </a:lnTo>
                <a:lnTo>
                  <a:pt x="12191" y="5726048"/>
                </a:lnTo>
                <a:lnTo>
                  <a:pt x="10422" y="5726048"/>
                </a:lnTo>
                <a:lnTo>
                  <a:pt x="3047" y="5764148"/>
                </a:lnTo>
                <a:lnTo>
                  <a:pt x="0" y="5814440"/>
                </a:lnTo>
                <a:lnTo>
                  <a:pt x="3047" y="5863208"/>
                </a:lnTo>
                <a:lnTo>
                  <a:pt x="0" y="5908928"/>
                </a:lnTo>
                <a:lnTo>
                  <a:pt x="3047" y="5957696"/>
                </a:lnTo>
                <a:lnTo>
                  <a:pt x="12191" y="6007988"/>
                </a:lnTo>
                <a:lnTo>
                  <a:pt x="23240" y="6052184"/>
                </a:lnTo>
                <a:lnTo>
                  <a:pt x="24383" y="6052184"/>
                </a:lnTo>
                <a:lnTo>
                  <a:pt x="27431" y="6099428"/>
                </a:lnTo>
                <a:lnTo>
                  <a:pt x="35744" y="6145148"/>
                </a:lnTo>
                <a:lnTo>
                  <a:pt x="36575" y="6145148"/>
                </a:lnTo>
                <a:lnTo>
                  <a:pt x="36575" y="6239636"/>
                </a:lnTo>
                <a:lnTo>
                  <a:pt x="35396" y="6239636"/>
                </a:lnTo>
                <a:lnTo>
                  <a:pt x="24383" y="6282308"/>
                </a:lnTo>
                <a:lnTo>
                  <a:pt x="24383" y="6286880"/>
                </a:lnTo>
                <a:lnTo>
                  <a:pt x="65531" y="6286880"/>
                </a:lnTo>
                <a:lnTo>
                  <a:pt x="65846" y="6291757"/>
                </a:lnTo>
                <a:close/>
              </a:path>
              <a:path w="1504314" h="6497320">
                <a:moveTo>
                  <a:pt x="12191" y="5726048"/>
                </a:moveTo>
                <a:lnTo>
                  <a:pt x="12191" y="5716904"/>
                </a:lnTo>
                <a:lnTo>
                  <a:pt x="11180" y="5722129"/>
                </a:lnTo>
                <a:lnTo>
                  <a:pt x="12191" y="5726048"/>
                </a:lnTo>
                <a:close/>
              </a:path>
              <a:path w="1504314" h="6497320">
                <a:moveTo>
                  <a:pt x="11180" y="5722129"/>
                </a:moveTo>
                <a:lnTo>
                  <a:pt x="12191" y="5716904"/>
                </a:lnTo>
                <a:lnTo>
                  <a:pt x="9832" y="5716904"/>
                </a:lnTo>
                <a:lnTo>
                  <a:pt x="11180" y="5722129"/>
                </a:lnTo>
                <a:close/>
              </a:path>
              <a:path w="1504314" h="6497320">
                <a:moveTo>
                  <a:pt x="10422" y="5726048"/>
                </a:moveTo>
                <a:lnTo>
                  <a:pt x="12191" y="5726048"/>
                </a:lnTo>
                <a:lnTo>
                  <a:pt x="11180" y="5722129"/>
                </a:lnTo>
                <a:lnTo>
                  <a:pt x="10422" y="5726048"/>
                </a:lnTo>
                <a:close/>
              </a:path>
              <a:path w="1504314" h="6497320">
                <a:moveTo>
                  <a:pt x="24383" y="6056756"/>
                </a:moveTo>
                <a:lnTo>
                  <a:pt x="24383" y="6052184"/>
                </a:lnTo>
                <a:lnTo>
                  <a:pt x="23240" y="6052184"/>
                </a:lnTo>
                <a:lnTo>
                  <a:pt x="24383" y="6056756"/>
                </a:lnTo>
                <a:close/>
              </a:path>
              <a:path w="1504314" h="6497320">
                <a:moveTo>
                  <a:pt x="36575" y="6149720"/>
                </a:moveTo>
                <a:lnTo>
                  <a:pt x="36575" y="6145148"/>
                </a:lnTo>
                <a:lnTo>
                  <a:pt x="35744" y="6145148"/>
                </a:lnTo>
                <a:lnTo>
                  <a:pt x="36575" y="6149720"/>
                </a:lnTo>
                <a:close/>
              </a:path>
              <a:path w="1504314" h="6497320">
                <a:moveTo>
                  <a:pt x="35396" y="6239636"/>
                </a:moveTo>
                <a:lnTo>
                  <a:pt x="36575" y="6239636"/>
                </a:lnTo>
                <a:lnTo>
                  <a:pt x="36575" y="6235064"/>
                </a:lnTo>
                <a:lnTo>
                  <a:pt x="35396" y="6239636"/>
                </a:lnTo>
                <a:close/>
              </a:path>
              <a:path w="1504314" h="6497320">
                <a:moveTo>
                  <a:pt x="65531" y="6292976"/>
                </a:moveTo>
                <a:lnTo>
                  <a:pt x="65846" y="6291757"/>
                </a:lnTo>
                <a:lnTo>
                  <a:pt x="65531" y="6286880"/>
                </a:lnTo>
                <a:lnTo>
                  <a:pt x="65531" y="6292976"/>
                </a:lnTo>
                <a:close/>
              </a:path>
              <a:path w="1504314" h="6497320">
                <a:moveTo>
                  <a:pt x="24678" y="6292976"/>
                </a:moveTo>
                <a:lnTo>
                  <a:pt x="65531" y="6292976"/>
                </a:lnTo>
                <a:lnTo>
                  <a:pt x="65531" y="6286880"/>
                </a:lnTo>
                <a:lnTo>
                  <a:pt x="24383" y="6286880"/>
                </a:lnTo>
                <a:lnTo>
                  <a:pt x="24383" y="6288404"/>
                </a:lnTo>
                <a:lnTo>
                  <a:pt x="24678" y="6292976"/>
                </a:lnTo>
                <a:close/>
              </a:path>
              <a:path w="1504314" h="6497320">
                <a:moveTo>
                  <a:pt x="57911" y="6497192"/>
                </a:moveTo>
                <a:lnTo>
                  <a:pt x="65508" y="6495573"/>
                </a:lnTo>
                <a:lnTo>
                  <a:pt x="71818" y="6491096"/>
                </a:lnTo>
                <a:lnTo>
                  <a:pt x="76128" y="6484333"/>
                </a:lnTo>
                <a:lnTo>
                  <a:pt x="77723" y="6475856"/>
                </a:lnTo>
                <a:lnTo>
                  <a:pt x="77723" y="6378320"/>
                </a:lnTo>
                <a:lnTo>
                  <a:pt x="68579" y="6334124"/>
                </a:lnTo>
                <a:lnTo>
                  <a:pt x="65846" y="6291757"/>
                </a:lnTo>
                <a:lnTo>
                  <a:pt x="65531" y="6292976"/>
                </a:lnTo>
                <a:lnTo>
                  <a:pt x="24678" y="6292976"/>
                </a:lnTo>
                <a:lnTo>
                  <a:pt x="27431" y="6335648"/>
                </a:lnTo>
                <a:lnTo>
                  <a:pt x="35744" y="6381368"/>
                </a:lnTo>
                <a:lnTo>
                  <a:pt x="36575" y="6381368"/>
                </a:lnTo>
                <a:lnTo>
                  <a:pt x="36575" y="6475856"/>
                </a:lnTo>
                <a:lnTo>
                  <a:pt x="38195" y="6484333"/>
                </a:lnTo>
                <a:lnTo>
                  <a:pt x="42671" y="6491096"/>
                </a:lnTo>
                <a:lnTo>
                  <a:pt x="49434" y="6495573"/>
                </a:lnTo>
                <a:lnTo>
                  <a:pt x="57911" y="6497192"/>
                </a:lnTo>
                <a:close/>
              </a:path>
              <a:path w="1504314" h="6497320">
                <a:moveTo>
                  <a:pt x="36575" y="6385940"/>
                </a:moveTo>
                <a:lnTo>
                  <a:pt x="36575" y="6381368"/>
                </a:lnTo>
                <a:lnTo>
                  <a:pt x="35744" y="6381368"/>
                </a:lnTo>
                <a:lnTo>
                  <a:pt x="36575" y="638594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552790" y="1052246"/>
            <a:ext cx="89768" cy="160047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814729" y="1052246"/>
            <a:ext cx="89768" cy="160047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1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076669" y="1052246"/>
            <a:ext cx="89768" cy="160047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2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38608" y="1052246"/>
            <a:ext cx="89768" cy="160047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145">
              <a:lnSpc>
                <a:spcPts val="670"/>
              </a:lnSpc>
            </a:pPr>
            <a:r>
              <a:rPr sz="641" spc="-3" dirty="0">
                <a:latin typeface="Calibri"/>
                <a:cs typeface="Calibri"/>
              </a:rPr>
              <a:t>3</a:t>
            </a:r>
            <a:r>
              <a:rPr sz="641" dirty="0">
                <a:latin typeface="Calibri"/>
                <a:cs typeface="Calibri"/>
              </a:rPr>
              <a:t>,</a:t>
            </a:r>
            <a:r>
              <a:rPr sz="641" spc="-3" dirty="0">
                <a:latin typeface="Calibri"/>
                <a:cs typeface="Calibri"/>
              </a:rPr>
              <a:t>0</a:t>
            </a:r>
            <a:r>
              <a:rPr sz="641" dirty="0">
                <a:latin typeface="Calibri"/>
                <a:cs typeface="Calibri"/>
              </a:rPr>
              <a:t>0</a:t>
            </a:r>
            <a:endParaRPr sz="641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157529" y="1210192"/>
            <a:ext cx="393806" cy="4479549"/>
          </a:xfrm>
          <a:prstGeom prst="rect">
            <a:avLst/>
          </a:prstGeom>
        </p:spPr>
        <p:txBody>
          <a:bodyPr vert="horz" wrap="square" lIns="0" tIns="31358" rIns="0" bIns="0" rtlCol="0">
            <a:spAutoFit/>
          </a:bodyPr>
          <a:lstStyle/>
          <a:p>
            <a:pPr marL="8145">
              <a:spcBef>
                <a:spcPts val="247"/>
              </a:spcBef>
            </a:pPr>
            <a:r>
              <a:rPr sz="641" spc="-6" dirty="0">
                <a:latin typeface="Calibri"/>
                <a:cs typeface="Calibri"/>
              </a:rPr>
              <a:t>2001-01-01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2"/>
              </a:spcBef>
            </a:pPr>
            <a:r>
              <a:rPr sz="641" spc="-6" dirty="0">
                <a:latin typeface="Calibri"/>
                <a:cs typeface="Calibri"/>
              </a:rPr>
              <a:t>2001-05-01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2001-09-01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2"/>
              </a:spcBef>
            </a:pPr>
            <a:r>
              <a:rPr sz="641" spc="-6" dirty="0">
                <a:latin typeface="Calibri"/>
                <a:cs typeface="Calibri"/>
              </a:rPr>
              <a:t>2002-01-01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2002-05-01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2"/>
              </a:spcBef>
            </a:pPr>
            <a:r>
              <a:rPr sz="641" spc="-6" dirty="0">
                <a:latin typeface="Calibri"/>
                <a:cs typeface="Calibri"/>
              </a:rPr>
              <a:t>2002-09-01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2003-01-01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2"/>
              </a:spcBef>
            </a:pPr>
            <a:r>
              <a:rPr sz="641" spc="-6" dirty="0">
                <a:latin typeface="Calibri"/>
                <a:cs typeface="Calibri"/>
              </a:rPr>
              <a:t>2003-05-01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2003-09-01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2"/>
              </a:spcBef>
            </a:pPr>
            <a:r>
              <a:rPr sz="641" spc="-6" dirty="0">
                <a:latin typeface="Calibri"/>
                <a:cs typeface="Calibri"/>
              </a:rPr>
              <a:t>2004-01-01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2004-05-01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2"/>
              </a:spcBef>
            </a:pPr>
            <a:r>
              <a:rPr sz="641" spc="-6" dirty="0">
                <a:latin typeface="Calibri"/>
                <a:cs typeface="Calibri"/>
              </a:rPr>
              <a:t>2004-09-01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2005-01-01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2"/>
              </a:spcBef>
            </a:pPr>
            <a:r>
              <a:rPr sz="641" spc="-6" dirty="0">
                <a:latin typeface="Calibri"/>
                <a:cs typeface="Calibri"/>
              </a:rPr>
              <a:t>2005-05-01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2005-09-01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2"/>
              </a:spcBef>
            </a:pPr>
            <a:r>
              <a:rPr sz="641" spc="-6" dirty="0">
                <a:latin typeface="Calibri"/>
                <a:cs typeface="Calibri"/>
              </a:rPr>
              <a:t>2006-01-01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2006-05-01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2"/>
              </a:spcBef>
            </a:pPr>
            <a:r>
              <a:rPr sz="641" spc="-6" dirty="0">
                <a:latin typeface="Calibri"/>
                <a:cs typeface="Calibri"/>
              </a:rPr>
              <a:t>2006-09-01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2007-01-01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9"/>
              </a:spcBef>
            </a:pPr>
            <a:r>
              <a:rPr sz="641" spc="-6" dirty="0">
                <a:latin typeface="Calibri"/>
                <a:cs typeface="Calibri"/>
              </a:rPr>
              <a:t>2007-05-01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2007-09-01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2008-01-01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2008-05-01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2008-09-01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2009-01-01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2009-05-01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2009-09-01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2010-01-01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2010-05-01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2010-09-01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2011-01-01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2011-05-01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2011-09-01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2012-01-01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2012-05-01</a:t>
            </a:r>
            <a:endParaRPr sz="641">
              <a:latin typeface="Calibri"/>
              <a:cs typeface="Calibri"/>
            </a:endParaRPr>
          </a:p>
          <a:p>
            <a:pPr marL="8145">
              <a:spcBef>
                <a:spcPts val="183"/>
              </a:spcBef>
            </a:pPr>
            <a:r>
              <a:rPr sz="641" spc="-6" dirty="0">
                <a:latin typeface="Calibri"/>
                <a:cs typeface="Calibri"/>
              </a:rPr>
              <a:t>2012-09-01</a:t>
            </a:r>
            <a:endParaRPr sz="64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8444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z="3600" b="1" dirty="0"/>
              <a:t>Válságkezelés az Európai </a:t>
            </a:r>
            <a:r>
              <a:rPr lang="hu-HU" sz="3600" b="1" dirty="0" smtClean="0"/>
              <a:t>Unióban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hu-HU" dirty="0" smtClean="0"/>
              <a:t>Később kezdődik minden uniós szinten</a:t>
            </a:r>
          </a:p>
          <a:p>
            <a:r>
              <a:rPr lang="hu-HU" dirty="0" smtClean="0"/>
              <a:t>Országonként eltérő kezelés</a:t>
            </a:r>
          </a:p>
          <a:p>
            <a:r>
              <a:rPr lang="hu-HU" dirty="0" smtClean="0"/>
              <a:t>Nincs közös fiskális politika, a monetáris politika pedig korlátozott (EMU)</a:t>
            </a:r>
          </a:p>
          <a:p>
            <a:r>
              <a:rPr lang="hu-HU" dirty="0" smtClean="0"/>
              <a:t>Először kamatemelés, majd több lépésben csökkentés </a:t>
            </a:r>
            <a:r>
              <a:rPr lang="hu-HU" dirty="0"/>
              <a:t>1,00 százalékos </a:t>
            </a:r>
            <a:r>
              <a:rPr lang="hu-HU" dirty="0" smtClean="0"/>
              <a:t>szintre</a:t>
            </a:r>
          </a:p>
          <a:p>
            <a:r>
              <a:rPr lang="hu-HU" dirty="0" smtClean="0"/>
              <a:t>2010-ben már az </a:t>
            </a:r>
            <a:r>
              <a:rPr lang="hu-HU" dirty="0"/>
              <a:t>EKB beavatkozott az </a:t>
            </a:r>
            <a:r>
              <a:rPr lang="hu-HU" dirty="0" err="1"/>
              <a:t>euróövezetben</a:t>
            </a:r>
            <a:r>
              <a:rPr lang="hu-HU" dirty="0"/>
              <a:t> kibocsátott államkötvények és egyéb hitelviszonyt megtestesítő értékpapírok </a:t>
            </a:r>
            <a:r>
              <a:rPr lang="hu-HU" dirty="0" smtClean="0"/>
              <a:t>másodlagos piacán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324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3600" dirty="0"/>
              <a:t>A pénzügyi válság </a:t>
            </a:r>
            <a:r>
              <a:rPr lang="hu-HU" sz="3600" dirty="0" smtClean="0"/>
              <a:t>okai: </a:t>
            </a:r>
            <a:r>
              <a:rPr lang="hu-HU" sz="3600" i="1" dirty="0" err="1" smtClean="0"/>
              <a:t>Mikroökonómiai</a:t>
            </a:r>
            <a:r>
              <a:rPr lang="hu-HU" sz="3600" i="1" dirty="0" smtClean="0"/>
              <a:t> Magyarázatok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68673"/>
            <a:ext cx="8229600" cy="5073427"/>
          </a:xfrm>
        </p:spPr>
        <p:txBody>
          <a:bodyPr/>
          <a:lstStyle/>
          <a:p>
            <a:pPr lvl="0"/>
            <a:r>
              <a:rPr lang="hu-HU" dirty="0"/>
              <a:t>morális elítélhető menedzsmentek,</a:t>
            </a:r>
          </a:p>
          <a:p>
            <a:pPr lvl="0"/>
            <a:r>
              <a:rPr lang="hu-HU" dirty="0"/>
              <a:t>valótlan hitelminősítések</a:t>
            </a:r>
            <a:r>
              <a:rPr lang="hu-HU" dirty="0" smtClean="0"/>
              <a:t>.</a:t>
            </a:r>
            <a:endParaRPr lang="hu-HU" dirty="0"/>
          </a:p>
          <a:p>
            <a:pPr lvl="0"/>
            <a:r>
              <a:rPr lang="hu-HU" b="1" dirty="0" smtClean="0"/>
              <a:t>Valójában egyszerre több ok!</a:t>
            </a:r>
          </a:p>
          <a:p>
            <a:pPr lvl="0"/>
            <a:r>
              <a:rPr lang="hu-HU" b="1" dirty="0" smtClean="0"/>
              <a:t>Az alapvető kérdések most is: Piaci, vagy állami kudarc? Pénzügyi, vagy reál?</a:t>
            </a:r>
          </a:p>
          <a:p>
            <a:pPr lvl="0"/>
            <a:r>
              <a:rPr lang="hu-HU" b="1" dirty="0" smtClean="0"/>
              <a:t>Visszavezethető a 80-90-es évektől kialakuló liberális kurzusra</a:t>
            </a:r>
          </a:p>
          <a:p>
            <a:pPr lvl="0"/>
            <a:r>
              <a:rPr lang="hu-HU" b="1" dirty="0" smtClean="0"/>
              <a:t>Magyarázatok: …</a:t>
            </a:r>
            <a:endParaRPr lang="hu-HU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8842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Mérlegválság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Nehéz a kilábalás, mert a magánszereplők eladósodtak</a:t>
            </a:r>
          </a:p>
          <a:p>
            <a:r>
              <a:rPr lang="hu-HU" dirty="0" smtClean="0"/>
              <a:t>Mérlegkiigazítás = adósság rendezése</a:t>
            </a:r>
          </a:p>
          <a:p>
            <a:r>
              <a:rPr lang="hu-HU" dirty="0" smtClean="0"/>
              <a:t>Megtakarítási hajlam nő</a:t>
            </a:r>
          </a:p>
          <a:p>
            <a:r>
              <a:rPr lang="hu-HU" dirty="0" smtClean="0"/>
              <a:t>Kereslet nem nő eléggé</a:t>
            </a:r>
          </a:p>
          <a:p>
            <a:r>
              <a:rPr lang="hu-HU" dirty="0" smtClean="0"/>
              <a:t>Nem elég a monetáris politika</a:t>
            </a:r>
          </a:p>
          <a:p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Fiskális politika (magas multiplikátorok)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9860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</a:t>
            </a:r>
            <a:r>
              <a:rPr lang="hu-HU" dirty="0" smtClean="0"/>
              <a:t>z EKB elkezdte </a:t>
            </a:r>
            <a:r>
              <a:rPr lang="hu-HU" dirty="0"/>
              <a:t>a tagállamok, köztük a rossz hitelminősítésű országok állampapírjainak </a:t>
            </a:r>
            <a:r>
              <a:rPr lang="hu-HU" dirty="0" smtClean="0"/>
              <a:t>vásárlását </a:t>
            </a:r>
          </a:p>
          <a:p>
            <a:pPr marL="0" indent="0">
              <a:buNone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dirty="0"/>
              <a:t>I</a:t>
            </a:r>
            <a:r>
              <a:rPr lang="hu-HU" dirty="0" smtClean="0"/>
              <a:t>nflációs nyomás</a:t>
            </a:r>
          </a:p>
          <a:p>
            <a:pPr marL="0" indent="0">
              <a:buNone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dirty="0" smtClean="0"/>
              <a:t>Másrészt </a:t>
            </a:r>
            <a:r>
              <a:rPr lang="hu-HU" dirty="0"/>
              <a:t>a </a:t>
            </a:r>
            <a:r>
              <a:rPr lang="hu-HU" dirty="0" smtClean="0"/>
              <a:t>veszély, hogy a megvásárolt </a:t>
            </a:r>
            <a:r>
              <a:rPr lang="hu-HU" dirty="0"/>
              <a:t>állampapírokat kibocsátó kormányok fizetésképtelensége esetén az államadósság </a:t>
            </a:r>
            <a:r>
              <a:rPr lang="hu-HU" dirty="0" err="1"/>
              <a:t>GMU-n</a:t>
            </a:r>
            <a:r>
              <a:rPr lang="hu-HU" dirty="0"/>
              <a:t> belüli újraelosztásához  </a:t>
            </a:r>
            <a:r>
              <a:rPr lang="hu-HU" dirty="0" smtClean="0"/>
              <a:t>vezethet.</a:t>
            </a:r>
          </a:p>
          <a:p>
            <a:pPr marL="0" indent="0">
              <a:buNone/>
            </a:pPr>
            <a:r>
              <a:rPr lang="hu-HU" dirty="0"/>
              <a:t>Á</a:t>
            </a:r>
            <a:r>
              <a:rPr lang="hu-HU" dirty="0" smtClean="0"/>
              <a:t>llamháztartási fegyelem?</a:t>
            </a:r>
          </a:p>
          <a:p>
            <a:pPr marL="0" indent="0">
              <a:buNone/>
            </a:pPr>
            <a:r>
              <a:rPr lang="hu-HU" dirty="0"/>
              <a:t>K</a:t>
            </a:r>
            <a:r>
              <a:rPr lang="hu-HU" dirty="0" smtClean="0"/>
              <a:t>i </a:t>
            </a:r>
            <a:r>
              <a:rPr lang="hu-HU" dirty="0"/>
              <a:t>nem segítési </a:t>
            </a:r>
            <a:r>
              <a:rPr lang="hu-HU" dirty="0" smtClean="0"/>
              <a:t>klauzula?</a:t>
            </a:r>
          </a:p>
          <a:p>
            <a:pPr marL="0" indent="0">
              <a:buNone/>
            </a:pPr>
            <a:r>
              <a:rPr lang="hu-HU" dirty="0" smtClean="0"/>
              <a:t>Országonként eltérő válságkezelés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9661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Szabályozói válaszok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dirty="0"/>
              <a:t>A 2010-es </a:t>
            </a:r>
            <a:r>
              <a:rPr lang="hu-HU" dirty="0" err="1"/>
              <a:t>Dodd-Frank</a:t>
            </a:r>
            <a:r>
              <a:rPr lang="hu-HU" dirty="0"/>
              <a:t> törvény a teljes pénzügyi szektor reformját tartalmazza, új szabályozó intézmények, mechanizmusok és kiterjesztett hatáskörök </a:t>
            </a:r>
            <a:r>
              <a:rPr lang="hu-HU" dirty="0" smtClean="0"/>
              <a:t>formájában.</a:t>
            </a:r>
          </a:p>
          <a:p>
            <a:r>
              <a:rPr lang="hu-HU" dirty="0"/>
              <a:t>A </a:t>
            </a:r>
            <a:r>
              <a:rPr lang="hu-HU" dirty="0" err="1" smtClean="0"/>
              <a:t>Volcker-szabály</a:t>
            </a:r>
            <a:r>
              <a:rPr lang="hu-HU" dirty="0" smtClean="0"/>
              <a:t> (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fentin</a:t>
            </a:r>
            <a:r>
              <a:rPr lang="hu-HU" dirty="0" smtClean="0"/>
              <a:t> belül) </a:t>
            </a:r>
            <a:r>
              <a:rPr lang="hu-HU" dirty="0"/>
              <a:t>megtiltja a hitelintézetek közvetlen saját számlás  kereskedelmét, nem tarthatnak tulajdonukban fedezeti alapokat, sem magántőke-alapokat. </a:t>
            </a:r>
            <a:endParaRPr lang="hu-HU" dirty="0" smtClean="0"/>
          </a:p>
          <a:p>
            <a:r>
              <a:rPr lang="hu-HU" dirty="0"/>
              <a:t>S</a:t>
            </a:r>
            <a:r>
              <a:rPr lang="hu-HU" dirty="0" smtClean="0"/>
              <a:t>zigorított tőkekövetelmények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9007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3600" b="1" dirty="0" smtClean="0"/>
              <a:t>Tanulságok – átalakuló gazdaságpolitika?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hu-HU" sz="2800" dirty="0"/>
              <a:t>A piac önszabályozó képessége korlátozott és nem hatékony a pénzügyi instabilitások felépülésének </a:t>
            </a:r>
            <a:r>
              <a:rPr lang="hu-HU" sz="2800" dirty="0" smtClean="0"/>
              <a:t>megelőzésében.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instabilitások és a válságok megelőzése a monetáris politikai stratégiák újragondolását </a:t>
            </a:r>
            <a:r>
              <a:rPr lang="hu-HU" sz="2800" dirty="0" smtClean="0"/>
              <a:t>is igényli - </a:t>
            </a:r>
            <a:r>
              <a:rPr lang="hu-HU" sz="2800" b="1" dirty="0" smtClean="0"/>
              <a:t>Árstabilitás </a:t>
            </a:r>
            <a:r>
              <a:rPr lang="hu-HU" sz="2800" b="1" dirty="0"/>
              <a:t>mellett is pénzügyi instabilitás </a:t>
            </a:r>
            <a:endParaRPr lang="hu-HU" sz="2800" dirty="0" smtClean="0"/>
          </a:p>
          <a:p>
            <a:r>
              <a:rPr lang="hu-HU" sz="2800" dirty="0" smtClean="0"/>
              <a:t>A </a:t>
            </a:r>
            <a:r>
              <a:rPr lang="hu-HU" sz="2800" dirty="0"/>
              <a:t>szabályozásnak úgy kell átalakulnia, hogy figyelembe vegye a pénzügyi </a:t>
            </a:r>
            <a:r>
              <a:rPr lang="hu-HU" sz="2800" dirty="0" smtClean="0"/>
              <a:t>instabilitásokat.</a:t>
            </a:r>
          </a:p>
          <a:p>
            <a:r>
              <a:rPr lang="hu-HU" sz="2800" dirty="0" smtClean="0"/>
              <a:t>A reálgazdasági </a:t>
            </a:r>
            <a:r>
              <a:rPr lang="hu-HU" sz="2800" dirty="0"/>
              <a:t>szempontok mellett a pénzügyi folyamatok és a pénzügyi </a:t>
            </a:r>
            <a:r>
              <a:rPr lang="hu-HU" sz="2800" dirty="0" smtClean="0"/>
              <a:t>stabilitási </a:t>
            </a:r>
            <a:r>
              <a:rPr lang="hu-HU" sz="2800" dirty="0"/>
              <a:t>kockázatok is egyre nagyobb szerepet kapjanak</a:t>
            </a:r>
            <a:r>
              <a:rPr lang="hu-H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4176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z="3600" b="1" dirty="0" err="1"/>
              <a:t>Makroprudenciális</a:t>
            </a:r>
            <a:r>
              <a:rPr lang="hu-HU" sz="3600" b="1" dirty="0"/>
              <a:t> monetáris </a:t>
            </a:r>
            <a:r>
              <a:rPr lang="hu-HU" sz="3600" b="1" dirty="0" smtClean="0"/>
              <a:t>politika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5141" y="980728"/>
            <a:ext cx="8201659" cy="4680520"/>
          </a:xfrm>
        </p:spPr>
        <p:txBody>
          <a:bodyPr/>
          <a:lstStyle/>
          <a:p>
            <a:r>
              <a:rPr lang="hu-HU" sz="2800" dirty="0"/>
              <a:t>Nem elegendő az inflációs </a:t>
            </a:r>
            <a:r>
              <a:rPr lang="hu-HU" sz="2800" dirty="0" smtClean="0"/>
              <a:t>célkövetés</a:t>
            </a:r>
          </a:p>
          <a:p>
            <a:r>
              <a:rPr lang="hu-HU" sz="2800" dirty="0" smtClean="0"/>
              <a:t>+ A </a:t>
            </a:r>
            <a:r>
              <a:rPr lang="hu-HU" sz="2800" dirty="0"/>
              <a:t>pénzügyi rendszer túlzott </a:t>
            </a:r>
            <a:r>
              <a:rPr lang="hu-HU" sz="2800" dirty="0" smtClean="0"/>
              <a:t>cikluserősítő </a:t>
            </a:r>
            <a:r>
              <a:rPr lang="hu-HU" sz="2800" dirty="0"/>
              <a:t>működésének mérséklése és sokk-ellenállóképességének </a:t>
            </a:r>
            <a:r>
              <a:rPr lang="hu-HU" sz="2800" dirty="0" smtClean="0"/>
              <a:t>erősítése</a:t>
            </a:r>
          </a:p>
          <a:p>
            <a:r>
              <a:rPr lang="hu-HU" sz="2800" dirty="0" smtClean="0"/>
              <a:t>Pl. </a:t>
            </a:r>
            <a:r>
              <a:rPr lang="hu-HU" sz="2800" dirty="0" err="1" smtClean="0"/>
              <a:t>kontraciklikus</a:t>
            </a:r>
            <a:r>
              <a:rPr lang="hu-HU" sz="2800" dirty="0" smtClean="0"/>
              <a:t> </a:t>
            </a:r>
            <a:r>
              <a:rPr lang="hu-HU" sz="2800" dirty="0" err="1" smtClean="0"/>
              <a:t>tőkepuffer</a:t>
            </a:r>
            <a:r>
              <a:rPr lang="hu-HU" sz="2800" dirty="0"/>
              <a:t>,</a:t>
            </a:r>
            <a:r>
              <a:rPr lang="hu-HU" sz="2800" dirty="0" smtClean="0"/>
              <a:t> adósságfék-szabályok</a:t>
            </a:r>
          </a:p>
          <a:p>
            <a:r>
              <a:rPr lang="hu-HU" sz="2800" dirty="0" smtClean="0"/>
              <a:t>Ezek </a:t>
            </a:r>
            <a:r>
              <a:rPr lang="hu-HU" sz="2800" dirty="0"/>
              <a:t>visszafoghatták volna a pénzügyi ciklus </a:t>
            </a:r>
            <a:r>
              <a:rPr lang="hu-HU" sz="2800" dirty="0" smtClean="0"/>
              <a:t>fellendülését,</a:t>
            </a:r>
          </a:p>
          <a:p>
            <a:r>
              <a:rPr lang="hu-HU" sz="2800" dirty="0" smtClean="0"/>
              <a:t>majd </a:t>
            </a:r>
            <a:r>
              <a:rPr lang="hu-HU" sz="2800" dirty="0"/>
              <a:t>egy </a:t>
            </a:r>
            <a:r>
              <a:rPr lang="hu-HU" sz="2800" dirty="0" smtClean="0"/>
              <a:t>eszközár-buborék </a:t>
            </a:r>
            <a:r>
              <a:rPr lang="hu-HU" sz="2800" dirty="0"/>
              <a:t>kipukkanását követően a korábban megképzett tőke- és likviditás-pufferek </a:t>
            </a:r>
            <a:r>
              <a:rPr lang="hu-HU" sz="2800" dirty="0" smtClean="0"/>
              <a:t>mérsékelheti a gazdasági </a:t>
            </a:r>
            <a:r>
              <a:rPr lang="hu-HU" sz="2800" dirty="0"/>
              <a:t>károkat. 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6863431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hu-HU" sz="2800" dirty="0"/>
              <a:t>A </a:t>
            </a:r>
            <a:r>
              <a:rPr lang="hu-HU" sz="2800" dirty="0" err="1" smtClean="0"/>
              <a:t>makroprudenciális</a:t>
            </a:r>
            <a:r>
              <a:rPr lang="hu-HU" sz="2800" dirty="0" smtClean="0"/>
              <a:t> mellet a kamatpolitikát is meg </a:t>
            </a:r>
            <a:r>
              <a:rPr lang="hu-HU" sz="2800" dirty="0"/>
              <a:t>kell tartani a makro- gazdasági stabilitás, azaz a reálgazdasági túlfűtöttség és túlhűtöttség </a:t>
            </a:r>
            <a:r>
              <a:rPr lang="hu-HU" sz="2800" dirty="0" smtClean="0"/>
              <a:t>kezelésére.</a:t>
            </a:r>
          </a:p>
          <a:p>
            <a:r>
              <a:rPr lang="hu-HU" sz="2800" dirty="0"/>
              <a:t>K</a:t>
            </a:r>
            <a:r>
              <a:rPr lang="hu-HU" sz="2800" dirty="0" smtClean="0"/>
              <a:t>izárólagosan </a:t>
            </a:r>
            <a:r>
              <a:rPr lang="hu-HU" sz="2800" dirty="0"/>
              <a:t>a </a:t>
            </a:r>
            <a:r>
              <a:rPr lang="hu-HU" sz="2800" dirty="0" err="1"/>
              <a:t>makroprudenciális</a:t>
            </a:r>
            <a:r>
              <a:rPr lang="hu-HU" sz="2800" dirty="0"/>
              <a:t> politikára hagyatkozni a pénzügyi instabilitások kezelésében túl </a:t>
            </a:r>
            <a:r>
              <a:rPr lang="hu-HU" sz="2800" dirty="0" smtClean="0"/>
              <a:t>kockázatos - A két </a:t>
            </a:r>
            <a:r>
              <a:rPr lang="hu-HU" sz="2800" dirty="0"/>
              <a:t>eszköz </a:t>
            </a:r>
            <a:r>
              <a:rPr lang="hu-HU" sz="2800" dirty="0" smtClean="0"/>
              <a:t>inkább </a:t>
            </a:r>
            <a:r>
              <a:rPr lang="hu-HU" sz="2800" dirty="0"/>
              <a:t>egymás </a:t>
            </a:r>
            <a:r>
              <a:rPr lang="hu-HU" sz="2800" dirty="0" smtClean="0"/>
              <a:t>kiegészítője</a:t>
            </a:r>
          </a:p>
          <a:p>
            <a:r>
              <a:rPr lang="hu-HU" sz="2800" dirty="0" smtClean="0"/>
              <a:t>A monetáris </a:t>
            </a:r>
            <a:r>
              <a:rPr lang="hu-HU" sz="2800" dirty="0"/>
              <a:t>politika hatékonyabban tud hatni az </a:t>
            </a:r>
            <a:r>
              <a:rPr lang="hu-HU" sz="2800" dirty="0" err="1"/>
              <a:t>aggregált</a:t>
            </a:r>
            <a:r>
              <a:rPr lang="hu-HU" sz="2800" dirty="0"/>
              <a:t> keresletre pénzügyi </a:t>
            </a:r>
            <a:r>
              <a:rPr lang="hu-HU" sz="2800" dirty="0" smtClean="0"/>
              <a:t>csatornákon keresztül.</a:t>
            </a:r>
          </a:p>
          <a:p>
            <a:r>
              <a:rPr lang="hu-HU" sz="2800" i="1" dirty="0" smtClean="0"/>
              <a:t>BIS (2015</a:t>
            </a:r>
            <a:r>
              <a:rPr lang="hu-HU" sz="2800" dirty="0" smtClean="0"/>
              <a:t>): az </a:t>
            </a:r>
            <a:r>
              <a:rPr lang="hu-HU" sz="2800" dirty="0"/>
              <a:t>irányadó ráta szignifikáns hatást gyakorol a hitelezésre és az eszközárakra (azon belül is különösen az ingatlanárakra), miközben ha a rövidtávú inflációra és kibocsátásra összpontosít, az nagyobb </a:t>
            </a:r>
            <a:r>
              <a:rPr lang="hu-HU" sz="2800" dirty="0" err="1"/>
              <a:t>volatilitást</a:t>
            </a:r>
            <a:r>
              <a:rPr lang="hu-HU" sz="2800" dirty="0"/>
              <a:t> okoz a pénzügyi változókban.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78428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Friedman (1986)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680520"/>
          </a:xfrm>
        </p:spPr>
        <p:txBody>
          <a:bodyPr/>
          <a:lstStyle/>
          <a:p>
            <a:r>
              <a:rPr lang="hu-HU" dirty="0"/>
              <a:t>Mind akadémiai, mind gyakorló körökben elfogadták azokat a friedmani gondolatokat, amelyek szerint </a:t>
            </a:r>
            <a:endParaRPr lang="hu-HU" dirty="0" smtClean="0"/>
          </a:p>
          <a:p>
            <a:r>
              <a:rPr lang="hu-HU" dirty="0" smtClean="0"/>
              <a:t>(</a:t>
            </a:r>
            <a:r>
              <a:rPr lang="hu-HU" dirty="0"/>
              <a:t>1) az infláció monetáris jelenség, </a:t>
            </a:r>
            <a:endParaRPr lang="hu-HU" dirty="0" smtClean="0"/>
          </a:p>
          <a:p>
            <a:r>
              <a:rPr lang="hu-HU" dirty="0" smtClean="0"/>
              <a:t>(</a:t>
            </a:r>
            <a:r>
              <a:rPr lang="hu-HU" dirty="0"/>
              <a:t>2) a monetáris </a:t>
            </a:r>
            <a:r>
              <a:rPr lang="hu-HU" dirty="0" smtClean="0"/>
              <a:t>politika </a:t>
            </a:r>
            <a:r>
              <a:rPr lang="hu-HU" dirty="0"/>
              <a:t>nem képes a reálgazdaság (finom) </a:t>
            </a:r>
            <a:r>
              <a:rPr lang="hu-HU" dirty="0" smtClean="0"/>
              <a:t>szabályozására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(</a:t>
            </a:r>
            <a:r>
              <a:rPr lang="hu-HU" dirty="0"/>
              <a:t>3) a monetáris politika </a:t>
            </a:r>
            <a:r>
              <a:rPr lang="hu-HU" dirty="0" smtClean="0"/>
              <a:t>megakadályozhatja</a:t>
            </a:r>
            <a:r>
              <a:rPr lang="hu-HU" dirty="0"/>
              <a:t>, hogy a gazdasági problémák forrása a pénz legyen </a:t>
            </a:r>
            <a:r>
              <a:rPr lang="hu-HU" dirty="0" smtClean="0"/>
              <a:t>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46811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9957" y="-243408"/>
            <a:ext cx="8229600" cy="1143000"/>
          </a:xfrm>
        </p:spPr>
        <p:txBody>
          <a:bodyPr/>
          <a:lstStyle/>
          <a:p>
            <a:r>
              <a:rPr lang="hu-HU" sz="3200" b="1" dirty="0" smtClean="0"/>
              <a:t>A </a:t>
            </a:r>
            <a:r>
              <a:rPr lang="hu-HU" sz="3200" b="1" dirty="0"/>
              <a:t>monetáris politikák elkényelmesedése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9957" y="692696"/>
            <a:ext cx="8229600" cy="4525963"/>
          </a:xfrm>
        </p:spPr>
        <p:txBody>
          <a:bodyPr/>
          <a:lstStyle/>
          <a:p>
            <a:r>
              <a:rPr lang="hu-HU" sz="2400" dirty="0"/>
              <a:t>Az infláció azonban nem csak monetáris </a:t>
            </a:r>
            <a:r>
              <a:rPr lang="hu-HU" sz="2400" dirty="0" smtClean="0"/>
              <a:t>jelenség</a:t>
            </a:r>
            <a:r>
              <a:rPr lang="hu-HU" sz="2400" dirty="0"/>
              <a:t>: a globalizáció versenyt is jelent az áru-, szolgáltatás- és a </a:t>
            </a:r>
            <a:r>
              <a:rPr lang="hu-HU" sz="2400" dirty="0" smtClean="0"/>
              <a:t>munkaerőpiacokon</a:t>
            </a:r>
            <a:r>
              <a:rPr lang="hu-HU" sz="2400" dirty="0"/>
              <a:t>, és ez a verseny árleszorító hatású. 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monetáris </a:t>
            </a:r>
            <a:r>
              <a:rPr lang="hu-HU" sz="2400" dirty="0" smtClean="0"/>
              <a:t>politikák időhorizontja jellemzően </a:t>
            </a:r>
            <a:r>
              <a:rPr lang="hu-HU" sz="2400" dirty="0"/>
              <a:t>1,5–2 év. Mivel az </a:t>
            </a:r>
            <a:r>
              <a:rPr lang="hu-HU" sz="2400" dirty="0" smtClean="0"/>
              <a:t>előrejelzések szerint </a:t>
            </a:r>
            <a:r>
              <a:rPr lang="hu-HU" sz="2400" dirty="0"/>
              <a:t>az árstabilitás ezen az </a:t>
            </a:r>
            <a:r>
              <a:rPr lang="hu-HU" sz="2400" dirty="0" smtClean="0"/>
              <a:t>időtávon megvalósulhat, </a:t>
            </a:r>
            <a:r>
              <a:rPr lang="hu-HU" sz="2400" dirty="0"/>
              <a:t>annak ellenére, hogy a pénzügyi eszközárak, ingatlanárak, </a:t>
            </a:r>
            <a:r>
              <a:rPr lang="hu-HU" sz="2400" dirty="0" smtClean="0"/>
              <a:t>(tőzsdei) nyersanyagárak </a:t>
            </a:r>
            <a:r>
              <a:rPr lang="hu-HU" sz="2400" dirty="0"/>
              <a:t>emelkedtek, nem volt szükség </a:t>
            </a:r>
            <a:r>
              <a:rPr lang="hu-HU" sz="2400" dirty="0" smtClean="0"/>
              <a:t>monetáris szigorításra.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monetáris politikai kommunikáció szerint a fennálló kondíciók mellett tartható volt az </a:t>
            </a:r>
            <a:r>
              <a:rPr lang="hu-HU" sz="2400" dirty="0" smtClean="0"/>
              <a:t>árstabilitás</a:t>
            </a:r>
            <a:r>
              <a:rPr lang="hu-HU" sz="2400" dirty="0"/>
              <a:t>, és ezt a gazdasági </a:t>
            </a:r>
            <a:r>
              <a:rPr lang="hu-HU" sz="2400" dirty="0" smtClean="0"/>
              <a:t>szereplők </a:t>
            </a:r>
            <a:r>
              <a:rPr lang="hu-HU" sz="2400" dirty="0"/>
              <a:t>elhitték</a:t>
            </a:r>
          </a:p>
        </p:txBody>
      </p:sp>
    </p:spTree>
    <p:extLst>
      <p:ext uri="{BB962C8B-B14F-4D97-AF65-F5344CB8AC3E}">
        <p14:creationId xmlns:p14="http://schemas.microsoft.com/office/powerpoint/2010/main" val="42251341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51873"/>
            <a:ext cx="8229600" cy="1188530"/>
          </a:xfrm>
          <a:prstGeom prst="rect">
            <a:avLst/>
          </a:prstGeom>
        </p:spPr>
        <p:txBody>
          <a:bodyPr vert="horz" wrap="square" lIns="0" tIns="201676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lang="hu-HU" sz="3200" spc="-5" dirty="0" smtClean="0"/>
              <a:t>Potenciális kibocsátás</a:t>
            </a:r>
          </a:p>
          <a:p>
            <a:pPr algn="ctr">
              <a:lnSpc>
                <a:spcPct val="100000"/>
              </a:lnSpc>
            </a:pPr>
            <a:endParaRPr sz="3200" spc="-5" dirty="0"/>
          </a:p>
        </p:txBody>
      </p:sp>
      <p:sp>
        <p:nvSpPr>
          <p:cNvPr id="4" name="object 4"/>
          <p:cNvSpPr/>
          <p:nvPr/>
        </p:nvSpPr>
        <p:spPr>
          <a:xfrm>
            <a:off x="1619672" y="1988840"/>
            <a:ext cx="601980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/>
        </p:nvSpPr>
        <p:spPr>
          <a:xfrm>
            <a:off x="2652522" y="1074546"/>
            <a:ext cx="422373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 Narrow"/>
                <a:cs typeface="Arial Narrow"/>
              </a:rPr>
              <a:t>forrás: MNB Inflációs jelentés, 2013.</a:t>
            </a:r>
            <a:r>
              <a:rPr sz="1600" b="1" spc="-75" dirty="0">
                <a:latin typeface="Arial Narrow"/>
                <a:cs typeface="Arial Narrow"/>
              </a:rPr>
              <a:t> </a:t>
            </a:r>
            <a:r>
              <a:rPr sz="1600" b="1" spc="-5" dirty="0">
                <a:latin typeface="Arial Narrow"/>
                <a:cs typeface="Arial Narrow"/>
              </a:rPr>
              <a:t>szeptember</a:t>
            </a:r>
            <a:endParaRPr sz="16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5946752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457200" y="286048"/>
            <a:ext cx="82296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hu-HU" sz="3600" b="1" spc="-5" dirty="0">
                <a:latin typeface="Arial Narrow"/>
                <a:cs typeface="Arial Narrow"/>
              </a:rPr>
              <a:t>Eltérő növekedési pályák a </a:t>
            </a:r>
            <a:r>
              <a:rPr lang="hu-HU" sz="3600" b="1" spc="-10" dirty="0">
                <a:latin typeface="Arial Narrow"/>
                <a:cs typeface="Arial Narrow"/>
              </a:rPr>
              <a:t>krízis </a:t>
            </a:r>
            <a:r>
              <a:rPr lang="hu-HU" sz="3600" b="1" spc="-5" dirty="0">
                <a:latin typeface="Arial Narrow"/>
                <a:cs typeface="Arial Narrow"/>
              </a:rPr>
              <a:t>utáni</a:t>
            </a:r>
            <a:r>
              <a:rPr lang="hu-HU" sz="3600" b="1" spc="50" dirty="0">
                <a:latin typeface="Arial Narrow"/>
                <a:cs typeface="Arial Narrow"/>
              </a:rPr>
              <a:t> </a:t>
            </a:r>
            <a:r>
              <a:rPr lang="hu-HU" sz="3600" b="1" spc="-10" dirty="0">
                <a:latin typeface="Arial Narrow"/>
                <a:cs typeface="Arial Narrow"/>
              </a:rPr>
              <a:t>időszakban</a:t>
            </a:r>
            <a:endParaRPr lang="hu-HU" sz="3600" dirty="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7527" y="1719072"/>
            <a:ext cx="6028944" cy="4287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594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A </a:t>
            </a:r>
            <a:r>
              <a:rPr lang="hu-HU" sz="3600" dirty="0" smtClean="0"/>
              <a:t>FED </a:t>
            </a:r>
            <a:r>
              <a:rPr lang="hu-HU" sz="3600" dirty="0"/>
              <a:t>alacsony kamatpolitikája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sz="2800" dirty="0" smtClean="0"/>
              <a:t>A 2003–2006 közötti alacsony kamatláb (</a:t>
            </a:r>
            <a:r>
              <a:rPr lang="hu-HU" sz="2800" dirty="0" err="1" smtClean="0"/>
              <a:t>too</a:t>
            </a:r>
            <a:r>
              <a:rPr lang="hu-HU" sz="2800" dirty="0" smtClean="0"/>
              <a:t> </a:t>
            </a:r>
            <a:r>
              <a:rPr lang="hu-HU" sz="2800" dirty="0" err="1"/>
              <a:t>low</a:t>
            </a:r>
            <a:r>
              <a:rPr lang="hu-HU" sz="2800" dirty="0"/>
              <a:t> </a:t>
            </a:r>
            <a:r>
              <a:rPr lang="hu-HU" sz="2800" dirty="0" err="1"/>
              <a:t>for</a:t>
            </a:r>
            <a:r>
              <a:rPr lang="hu-HU" sz="2800" dirty="0"/>
              <a:t> </a:t>
            </a:r>
            <a:r>
              <a:rPr lang="hu-HU" sz="2800" dirty="0" err="1"/>
              <a:t>too</a:t>
            </a:r>
            <a:r>
              <a:rPr lang="hu-HU" sz="2800" dirty="0"/>
              <a:t> </a:t>
            </a:r>
            <a:r>
              <a:rPr lang="hu-HU" sz="2800" dirty="0" err="1" smtClean="0"/>
              <a:t>long</a:t>
            </a:r>
            <a:r>
              <a:rPr lang="hu-HU" sz="2800" dirty="0"/>
              <a:t>)</a:t>
            </a:r>
            <a:r>
              <a:rPr lang="hu-HU" sz="2800" dirty="0" smtClean="0"/>
              <a:t> a felelős a </a:t>
            </a:r>
            <a:r>
              <a:rPr lang="hu-HU" sz="2800" dirty="0"/>
              <a:t>túlzott </a:t>
            </a:r>
            <a:r>
              <a:rPr lang="hu-HU" sz="2800" dirty="0" smtClean="0"/>
              <a:t>hitelezésért.</a:t>
            </a:r>
          </a:p>
          <a:p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hu-HU" sz="2800" dirty="0" smtClean="0"/>
              <a:t> Ingatlanpiaci </a:t>
            </a:r>
            <a:r>
              <a:rPr lang="hu-HU" sz="2800" dirty="0"/>
              <a:t>kereslet robbanásszerű </a:t>
            </a:r>
            <a:r>
              <a:rPr lang="hu-HU" sz="2800" dirty="0" smtClean="0"/>
              <a:t>megugrása.</a:t>
            </a:r>
          </a:p>
          <a:p>
            <a:r>
              <a:rPr lang="hu-HU" sz="2800" dirty="0" smtClean="0"/>
              <a:t>+ Az </a:t>
            </a:r>
            <a:r>
              <a:rPr lang="hu-HU" sz="2800" dirty="0"/>
              <a:t>alacsony kamatszint </a:t>
            </a:r>
            <a:r>
              <a:rPr lang="hu-HU" sz="2800" dirty="0" smtClean="0"/>
              <a:t>növelte </a:t>
            </a:r>
            <a:r>
              <a:rPr lang="hu-HU" sz="2800" dirty="0"/>
              <a:t>a külső egyensúlytalanságot, ami a dollár </a:t>
            </a:r>
            <a:r>
              <a:rPr lang="hu-HU" sz="2800" dirty="0" smtClean="0"/>
              <a:t>leértékelődéséhez </a:t>
            </a:r>
            <a:r>
              <a:rPr lang="hu-HU" sz="2800" dirty="0"/>
              <a:t>vezetett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Ez a „</a:t>
            </a:r>
            <a:r>
              <a:rPr lang="hu-HU" sz="2800" dirty="0" err="1" smtClean="0"/>
              <a:t>money</a:t>
            </a:r>
            <a:r>
              <a:rPr lang="hu-HU" sz="2800" dirty="0" smtClean="0"/>
              <a:t> </a:t>
            </a:r>
            <a:r>
              <a:rPr lang="hu-HU" sz="2800" dirty="0" err="1"/>
              <a:t>glut</a:t>
            </a:r>
            <a:r>
              <a:rPr lang="hu-HU" sz="2800" dirty="0"/>
              <a:t>” elmélet az </a:t>
            </a:r>
            <a:r>
              <a:rPr lang="hu-HU" sz="2800" b="1" dirty="0"/>
              <a:t>amerikai fiskális és monetáris </a:t>
            </a:r>
            <a:r>
              <a:rPr lang="hu-HU" sz="2800" b="1" dirty="0" smtClean="0"/>
              <a:t>lazaság elszívta </a:t>
            </a:r>
            <a:r>
              <a:rPr lang="hu-HU" sz="2800" b="1" dirty="0"/>
              <a:t>a megtakarításokat </a:t>
            </a:r>
            <a:r>
              <a:rPr lang="hu-HU" sz="2800" dirty="0"/>
              <a:t>az arra hajlamos kelet-ázsiai </a:t>
            </a:r>
            <a:r>
              <a:rPr lang="hu-HU" sz="2800" dirty="0" smtClean="0"/>
              <a:t>térségből</a:t>
            </a:r>
          </a:p>
          <a:p>
            <a:r>
              <a:rPr lang="hu-HU" sz="2800" dirty="0" smtClean="0"/>
              <a:t>=globális egyensúlytalanság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67580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sz="3600" b="1" dirty="0" smtClean="0"/>
              <a:t>A </a:t>
            </a:r>
            <a:r>
              <a:rPr lang="hu-HU" sz="3600" b="1" dirty="0"/>
              <a:t>„</a:t>
            </a:r>
            <a:r>
              <a:rPr lang="hu-HU" sz="3600" b="1" dirty="0" err="1"/>
              <a:t>global</a:t>
            </a:r>
            <a:r>
              <a:rPr lang="hu-HU" sz="3600" b="1" dirty="0"/>
              <a:t> </a:t>
            </a:r>
            <a:r>
              <a:rPr lang="hu-HU" sz="3600" b="1" dirty="0" err="1"/>
              <a:t>savings</a:t>
            </a:r>
            <a:r>
              <a:rPr lang="hu-HU" sz="3600" b="1" dirty="0"/>
              <a:t> </a:t>
            </a:r>
            <a:r>
              <a:rPr lang="hu-HU" sz="3600" b="1" dirty="0" err="1"/>
              <a:t>glut</a:t>
            </a:r>
            <a:r>
              <a:rPr lang="hu-HU" sz="3600" b="1" dirty="0"/>
              <a:t>” </a:t>
            </a:r>
            <a:r>
              <a:rPr lang="hu-HU" sz="3600" b="1" dirty="0" smtClean="0"/>
              <a:t>teória (FED)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dirty="0" smtClean="0"/>
              <a:t>Fordítva: </a:t>
            </a:r>
            <a:r>
              <a:rPr lang="hu-HU" b="1" dirty="0" smtClean="0"/>
              <a:t>a FED </a:t>
            </a:r>
            <a:r>
              <a:rPr lang="hu-HU" b="1" dirty="0"/>
              <a:t>alacsony kamatait éppen az ázsiai felhalmozás  és  megtakarítás  tette  </a:t>
            </a:r>
            <a:r>
              <a:rPr lang="hu-HU" b="1" dirty="0" smtClean="0"/>
              <a:t>lehetővé.</a:t>
            </a:r>
          </a:p>
          <a:p>
            <a:r>
              <a:rPr lang="hu-HU" dirty="0" smtClean="0"/>
              <a:t>A fogyasztásnövekedés alapja </a:t>
            </a:r>
            <a:r>
              <a:rPr lang="hu-HU" dirty="0"/>
              <a:t>a mértéktelen eladósodás volt. </a:t>
            </a:r>
            <a:endParaRPr lang="hu-HU" dirty="0" smtClean="0"/>
          </a:p>
          <a:p>
            <a:r>
              <a:rPr lang="hu-HU" dirty="0" smtClean="0"/>
              <a:t>= A </a:t>
            </a:r>
            <a:r>
              <a:rPr lang="hu-HU" dirty="0"/>
              <a:t>fogyasztás a hiteleknek köszönhetően emelkedett, a hiteleket pedig jórészt a kínaiak megtakarítása finanszírozta.</a:t>
            </a:r>
          </a:p>
        </p:txBody>
      </p:sp>
    </p:spTree>
    <p:extLst>
      <p:ext uri="{BB962C8B-B14F-4D97-AF65-F5344CB8AC3E}">
        <p14:creationId xmlns:p14="http://schemas.microsoft.com/office/powerpoint/2010/main" val="386225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1626" y="392314"/>
            <a:ext cx="8229600" cy="4525963"/>
          </a:xfrm>
        </p:spPr>
        <p:txBody>
          <a:bodyPr/>
          <a:lstStyle/>
          <a:p>
            <a:r>
              <a:rPr lang="hu-HU" sz="2400" dirty="0"/>
              <a:t>A pénzügyi válság folyamata a fejlett országok piacain </a:t>
            </a:r>
            <a:r>
              <a:rPr lang="hu-HU" sz="2400" dirty="0" smtClean="0"/>
              <a:t>kezdődött</a:t>
            </a:r>
            <a:r>
              <a:rPr lang="hu-HU" sz="2400" dirty="0"/>
              <a:t>, majd a </a:t>
            </a:r>
            <a:r>
              <a:rPr lang="hu-HU" sz="2400" dirty="0" smtClean="0"/>
              <a:t>feltörekvő </a:t>
            </a:r>
            <a:r>
              <a:rPr lang="hu-HU" sz="2400" dirty="0"/>
              <a:t>országok piacaira áramolva </a:t>
            </a:r>
            <a:r>
              <a:rPr lang="hu-HU" sz="2400" dirty="0" smtClean="0"/>
              <a:t>végigfertőzte </a:t>
            </a:r>
            <a:r>
              <a:rPr lang="hu-HU" sz="2400" dirty="0"/>
              <a:t>a  nemzeti és a nemzetközi pénzügyi intézményeket. Az okok makroszinten a laza költségvetési és az </a:t>
            </a:r>
            <a:r>
              <a:rPr lang="hu-HU" sz="2400" dirty="0" smtClean="0"/>
              <a:t>expanzív </a:t>
            </a:r>
            <a:r>
              <a:rPr lang="hu-HU" sz="2400" dirty="0"/>
              <a:t>monetáris politika, míg </a:t>
            </a:r>
            <a:r>
              <a:rPr lang="hu-HU" sz="2400" dirty="0" err="1"/>
              <a:t>mikroszinten</a:t>
            </a:r>
            <a:r>
              <a:rPr lang="hu-HU" sz="2400" dirty="0"/>
              <a:t> a folyamatosan </a:t>
            </a:r>
            <a:r>
              <a:rPr lang="hu-HU" sz="2400" dirty="0" smtClean="0"/>
              <a:t>növekvő </a:t>
            </a:r>
            <a:r>
              <a:rPr lang="hu-HU" sz="2400" dirty="0" err="1"/>
              <a:t>túllikviditásból</a:t>
            </a:r>
            <a:r>
              <a:rPr lang="hu-HU" sz="2400" dirty="0"/>
              <a:t> </a:t>
            </a:r>
            <a:r>
              <a:rPr lang="hu-HU" sz="2400" dirty="0" smtClean="0"/>
              <a:t>eredő ellenőrizhetetlen </a:t>
            </a:r>
            <a:r>
              <a:rPr lang="hu-HU" sz="2400" dirty="0"/>
              <a:t>pénzügyi innovációk </a:t>
            </a:r>
            <a:r>
              <a:rPr lang="hu-HU" sz="2400" dirty="0" smtClean="0"/>
              <a:t>megjelenése </a:t>
            </a:r>
            <a:r>
              <a:rPr lang="hu-HU" sz="2400" dirty="0"/>
              <a:t>és elterjedése. </a:t>
            </a:r>
            <a:endParaRPr lang="hu-HU" sz="2400" dirty="0" smtClean="0"/>
          </a:p>
          <a:p>
            <a:r>
              <a:rPr lang="hu-HU" sz="2400" dirty="0"/>
              <a:t>Az Egyesült Államok </a:t>
            </a:r>
            <a:r>
              <a:rPr lang="hu-HU" sz="2400" dirty="0" smtClean="0"/>
              <a:t>elsősorban </a:t>
            </a:r>
            <a:r>
              <a:rPr lang="hu-HU" sz="2400" dirty="0"/>
              <a:t>a gazdaság konjunkturális </a:t>
            </a:r>
            <a:r>
              <a:rPr lang="hu-HU" sz="2400" dirty="0" smtClean="0"/>
              <a:t>ingadozásait igyekezett </a:t>
            </a:r>
            <a:r>
              <a:rPr lang="hu-HU" sz="2400" dirty="0"/>
              <a:t>korlátozni, míg az </a:t>
            </a:r>
            <a:r>
              <a:rPr lang="hu-HU" sz="2400" dirty="0" err="1"/>
              <a:t>euróövezet</a:t>
            </a:r>
            <a:r>
              <a:rPr lang="hu-HU" sz="2400" dirty="0"/>
              <a:t> </a:t>
            </a:r>
            <a:r>
              <a:rPr lang="hu-HU" sz="2400" dirty="0" smtClean="0"/>
              <a:t>gyengébben </a:t>
            </a:r>
            <a:r>
              <a:rPr lang="hu-HU" sz="2400" dirty="0"/>
              <a:t>fejlett országai </a:t>
            </a:r>
            <a:r>
              <a:rPr lang="hu-HU" sz="2400" dirty="0" smtClean="0"/>
              <a:t>(PIGS) </a:t>
            </a:r>
            <a:r>
              <a:rPr lang="hu-HU" sz="2400" dirty="0"/>
              <a:t>az unión belüli </a:t>
            </a:r>
            <a:r>
              <a:rPr lang="hu-HU" sz="2400" dirty="0" smtClean="0"/>
              <a:t>támogatásokat kiegészítő </a:t>
            </a:r>
            <a:r>
              <a:rPr lang="hu-HU" sz="2400" dirty="0"/>
              <a:t>„olcsó” hazai forrásokkal igyekeztek mérsékelni a gazdasági </a:t>
            </a:r>
            <a:r>
              <a:rPr lang="hu-HU" sz="2400" dirty="0" smtClean="0"/>
              <a:t>különbségeket</a:t>
            </a:r>
            <a:r>
              <a:rPr lang="hu-H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210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288032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hu-HU" dirty="0"/>
              <a:t>Ez utóbbiaknál intézményi adottság is volt az Európai Központi Bank kamatszintje, ami a fejlettebb tagországokban (Németország) indokolt és szükséges volt, a kevésbé fejlettebbeknél túl alacsony lett, ami néhol még negatív reálkamatot is </a:t>
            </a:r>
            <a:r>
              <a:rPr lang="hu-HU" dirty="0" smtClean="0"/>
              <a:t>kialakított.</a:t>
            </a:r>
          </a:p>
          <a:p>
            <a:r>
              <a:rPr lang="hu-HU" dirty="0"/>
              <a:t>A tartós </a:t>
            </a:r>
            <a:r>
              <a:rPr lang="hu-HU" dirty="0" err="1"/>
              <a:t>túllikviditás</a:t>
            </a:r>
            <a:r>
              <a:rPr lang="hu-HU" dirty="0"/>
              <a:t> </a:t>
            </a:r>
            <a:r>
              <a:rPr lang="hu-HU" dirty="0" err="1"/>
              <a:t>túlkeresletet</a:t>
            </a:r>
            <a:r>
              <a:rPr lang="hu-HU" dirty="0"/>
              <a:t> generált, de ennek ellenére az infláció nem vagy alig </a:t>
            </a:r>
            <a:r>
              <a:rPr lang="hu-HU" dirty="0" smtClean="0"/>
              <a:t>növekedett!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2227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Ennek sajátos </a:t>
            </a:r>
            <a:r>
              <a:rPr lang="hu-HU" sz="3600" dirty="0"/>
              <a:t>okai voltak (Surányi, 2008</a:t>
            </a:r>
            <a:r>
              <a:rPr lang="hu-HU" sz="3600" dirty="0" smtClean="0"/>
              <a:t>):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400" dirty="0" smtClean="0"/>
              <a:t>a </a:t>
            </a:r>
            <a:r>
              <a:rPr lang="hu-HU" sz="2400" dirty="0" err="1"/>
              <a:t>túlkereslet</a:t>
            </a:r>
            <a:r>
              <a:rPr lang="hu-HU" sz="2400" dirty="0"/>
              <a:t> </a:t>
            </a:r>
            <a:r>
              <a:rPr lang="hu-HU" sz="2400" dirty="0" err="1"/>
              <a:t>a</a:t>
            </a:r>
            <a:r>
              <a:rPr lang="hu-HU" sz="2400" dirty="0"/>
              <a:t> folyó fizetésimérleg-hiányt növelte;</a:t>
            </a:r>
          </a:p>
          <a:p>
            <a:pPr lvl="0"/>
            <a:r>
              <a:rPr lang="hu-HU" sz="2400" dirty="0"/>
              <a:t>a munkavállalók nemzetközi áramlása </a:t>
            </a:r>
            <a:r>
              <a:rPr lang="hu-HU" sz="2400" dirty="0" smtClean="0"/>
              <a:t>korlátozta </a:t>
            </a:r>
            <a:r>
              <a:rPr lang="hu-HU" sz="2400" dirty="0"/>
              <a:t>a munkabérek emelkedését</a:t>
            </a:r>
            <a:r>
              <a:rPr lang="hu-HU" sz="2400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a távol-keleti bérszint alapján kialakított importárak versenye fékezte a hazai </a:t>
            </a:r>
            <a:r>
              <a:rPr lang="hu-HU" sz="2400" dirty="0" smtClean="0"/>
              <a:t>termelésű termékek </a:t>
            </a:r>
            <a:r>
              <a:rPr lang="hu-HU" sz="2400" dirty="0"/>
              <a:t>áremelkedését;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a </a:t>
            </a:r>
            <a:r>
              <a:rPr lang="hu-HU" sz="2400" dirty="0" err="1"/>
              <a:t>túlkereslet</a:t>
            </a:r>
            <a:r>
              <a:rPr lang="hu-HU" sz="2400" dirty="0"/>
              <a:t> nem váltotta ki a </a:t>
            </a:r>
            <a:r>
              <a:rPr lang="hu-HU" sz="2400" dirty="0" smtClean="0"/>
              <a:t>fogyasztói árindexet </a:t>
            </a:r>
            <a:r>
              <a:rPr lang="hu-HU" sz="2400" dirty="0"/>
              <a:t>meghatározó fogyasztói kosárban </a:t>
            </a:r>
            <a:r>
              <a:rPr lang="hu-HU" sz="2400" dirty="0" smtClean="0"/>
              <a:t>lévő </a:t>
            </a:r>
            <a:r>
              <a:rPr lang="hu-HU" sz="2400" dirty="0"/>
              <a:t>termékek áremelkedését, de </a:t>
            </a:r>
            <a:r>
              <a:rPr lang="hu-HU" sz="2400" b="1" dirty="0"/>
              <a:t>a </a:t>
            </a:r>
            <a:r>
              <a:rPr lang="hu-HU" sz="2400" b="1" dirty="0" smtClean="0"/>
              <a:t>fogyasztói árindextől </a:t>
            </a:r>
            <a:r>
              <a:rPr lang="hu-HU" sz="2400" b="1" dirty="0"/>
              <a:t>független eszközárak, </a:t>
            </a:r>
            <a:r>
              <a:rPr lang="hu-HU" sz="2400" b="1" dirty="0" smtClean="0"/>
              <a:t>nevezetesen </a:t>
            </a:r>
            <a:r>
              <a:rPr lang="hu-HU" sz="2400" b="1" dirty="0"/>
              <a:t>az ingatlanárak és a </a:t>
            </a:r>
            <a:r>
              <a:rPr lang="hu-HU" sz="2400" b="1" dirty="0" smtClean="0"/>
              <a:t>részvényárfolyamok jelentős </a:t>
            </a:r>
            <a:r>
              <a:rPr lang="hu-HU" sz="2400" b="1" dirty="0"/>
              <a:t>mértékben emelkedtek.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3050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hu-HU" dirty="0" smtClean="0"/>
              <a:t>„A </a:t>
            </a:r>
            <a:r>
              <a:rPr lang="hu-HU" dirty="0"/>
              <a:t>pénz vásárlóereje tehát erodálódott, ez azonban a fogyasztói árindexekben alig jelent meg. Nem lehet elmenni szó nélkül amellett, hogy a legnagyobb </a:t>
            </a:r>
            <a:r>
              <a:rPr lang="hu-HU" dirty="0" err="1"/>
              <a:t>eszközárbuborék</a:t>
            </a:r>
            <a:r>
              <a:rPr lang="hu-HU" dirty="0"/>
              <a:t> éppen azokban az országokban alakult ki, ahol a legnagyobb volt a külső egyensúlytalanság (Egyesült Államok, Egyesült Királyság, Spanyolország, Írország – de hasonló jelenségeket látni a Baltikumban, Romániában, Bulgáriában</a:t>
            </a:r>
            <a:r>
              <a:rPr lang="hu-HU" dirty="0" smtClean="0"/>
              <a:t>, </a:t>
            </a:r>
            <a:r>
              <a:rPr lang="hu-HU" dirty="0"/>
              <a:t>Ukrajnában </a:t>
            </a:r>
            <a:r>
              <a:rPr lang="hu-HU" dirty="0" smtClean="0"/>
              <a:t>is.”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545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2147</Words>
  <Application>Microsoft Office PowerPoint</Application>
  <PresentationFormat>Diavetítés a képernyőre (4:3 oldalarány)</PresentationFormat>
  <Paragraphs>251</Paragraphs>
  <Slides>39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39</vt:i4>
      </vt:variant>
    </vt:vector>
  </HeadingPairs>
  <TitlesOfParts>
    <vt:vector size="45" baseType="lpstr">
      <vt:lpstr>Arial</vt:lpstr>
      <vt:lpstr>Arial Narrow</vt:lpstr>
      <vt:lpstr>Calibri</vt:lpstr>
      <vt:lpstr>Times New Roman</vt:lpstr>
      <vt:lpstr>Wingdings</vt:lpstr>
      <vt:lpstr>Office-téma</vt:lpstr>
      <vt:lpstr>Gazdaságpolitika 15. ea. </vt:lpstr>
      <vt:lpstr>A pénzügyi válság okai: Makroökonómiai magyarázatok</vt:lpstr>
      <vt:lpstr>A pénzügyi válság okai: Mikroökonómiai Magyarázatok</vt:lpstr>
      <vt:lpstr>A FED alacsony kamatpolitikája </vt:lpstr>
      <vt:lpstr>A „global savings glut” teória (FED)</vt:lpstr>
      <vt:lpstr>.</vt:lpstr>
      <vt:lpstr>.</vt:lpstr>
      <vt:lpstr>Ennek sajátos okai voltak (Surányi, 2008):</vt:lpstr>
      <vt:lpstr>.</vt:lpstr>
      <vt:lpstr>A pénzügyi szabályozás fellazulása: a banki dereguláció, kockázatok növekedése</vt:lpstr>
      <vt:lpstr>KIRÁLY–NAGY–SZABÓ: Egy különleges eseménysorozat elemzése Közgazdasági  Szemle,  LV.  évf.,  2008.  július–augusztus </vt:lpstr>
      <vt:lpstr>A keletkeztető és szétosztó modell (OAD)</vt:lpstr>
      <vt:lpstr>A probléma:</vt:lpstr>
      <vt:lpstr>A jelzálog fedezetű kötvények és az állampapírok  piacon lévő állománya az USA-ban (milliárd USD)</vt:lpstr>
      <vt:lpstr>+ Ingatlanárak növekedése </vt:lpstr>
      <vt:lpstr>PowerPoint bemutató</vt:lpstr>
      <vt:lpstr>PowerPoint bemutató</vt:lpstr>
      <vt:lpstr>SURÁNYI GYÖRGY: A pénzügyi válság mechanizmusa a fejlett és a feltörekvő gazdaságokban</vt:lpstr>
      <vt:lpstr>Négy tényező miatt: </vt:lpstr>
      <vt:lpstr>.</vt:lpstr>
      <vt:lpstr>PowerPoint bemutató</vt:lpstr>
      <vt:lpstr>.</vt:lpstr>
      <vt:lpstr>Válság kezelés</vt:lpstr>
      <vt:lpstr>Az Economist reakciója az újra felfedezett keynesianizmusra: Leviathan új felüti a fejét</vt:lpstr>
      <vt:lpstr>USA – Fiskális politika</vt:lpstr>
      <vt:lpstr>Fiskális expanzió  növekvő államadósság bruttó államadósság a GDP %-ában</vt:lpstr>
      <vt:lpstr>USA – monetáris politika</vt:lpstr>
      <vt:lpstr>PowerPoint bemutató</vt:lpstr>
      <vt:lpstr>Válságkezelés az Európai Unióban</vt:lpstr>
      <vt:lpstr>Mérlegválság</vt:lpstr>
      <vt:lpstr>.</vt:lpstr>
      <vt:lpstr>Szabályozói válaszok</vt:lpstr>
      <vt:lpstr>Tanulságok – átalakuló gazdaságpolitika?</vt:lpstr>
      <vt:lpstr>Makroprudenciális monetáris politika</vt:lpstr>
      <vt:lpstr>.</vt:lpstr>
      <vt:lpstr>Friedman (1986)</vt:lpstr>
      <vt:lpstr>A monetáris politikák elkényelmesedése </vt:lpstr>
      <vt:lpstr>Potenciális kibocsátás </vt:lpstr>
      <vt:lpstr>Eltérő növekedési pályák a krízis utáni időszakban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122</cp:revision>
  <dcterms:created xsi:type="dcterms:W3CDTF">2011-12-06T13:04:46Z</dcterms:created>
  <dcterms:modified xsi:type="dcterms:W3CDTF">2019-11-28T11:19:30Z</dcterms:modified>
</cp:coreProperties>
</file>